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7" r:id="rId5"/>
    <p:sldMasterId id="2147483680" r:id="rId6"/>
  </p:sldMasterIdLst>
  <p:notesMasterIdLst>
    <p:notesMasterId r:id="rId19"/>
  </p:notesMasterIdLst>
  <p:sldIdLst>
    <p:sldId id="269" r:id="rId7"/>
    <p:sldId id="280" r:id="rId8"/>
    <p:sldId id="272" r:id="rId9"/>
    <p:sldId id="570" r:id="rId10"/>
    <p:sldId id="459" r:id="rId11"/>
    <p:sldId id="549" r:id="rId12"/>
    <p:sldId id="541" r:id="rId13"/>
    <p:sldId id="553" r:id="rId14"/>
    <p:sldId id="551" r:id="rId15"/>
    <p:sldId id="569" r:id="rId16"/>
    <p:sldId id="287" r:id="rId17"/>
    <p:sldId id="278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B5BC"/>
    <a:srgbClr val="E8DA39"/>
    <a:srgbClr val="038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F79E9C-0CE0-4B6E-950C-98ADADC9B807}" v="1" dt="2022-06-13T14:18:59.662"/>
    <p1510:client id="{84A020E4-3F76-4762-9234-325B7A54F09B}" v="120" dt="2022-06-13T14:00:26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1187" autoAdjust="0"/>
  </p:normalViewPr>
  <p:slideViewPr>
    <p:cSldViewPr snapToGrid="0" showGuides="1">
      <p:cViewPr varScale="1">
        <p:scale>
          <a:sx n="100" d="100"/>
          <a:sy n="100" d="100"/>
        </p:scale>
        <p:origin x="8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-François Vermette" userId="41cc1081-9826-4563-884c-4e1ca595c31b" providerId="ADAL" clId="{58F79E9C-0CE0-4B6E-950C-98ADADC9B807}"/>
    <pc:docChg chg="delSld modSld">
      <pc:chgData name="Jean-François Vermette" userId="41cc1081-9826-4563-884c-4e1ca595c31b" providerId="ADAL" clId="{58F79E9C-0CE0-4B6E-950C-98ADADC9B807}" dt="2022-06-13T15:37:19.688" v="8" actId="47"/>
      <pc:docMkLst>
        <pc:docMk/>
      </pc:docMkLst>
      <pc:sldChg chg="addSp delSp modSp mod">
        <pc:chgData name="Jean-François Vermette" userId="41cc1081-9826-4563-884c-4e1ca595c31b" providerId="ADAL" clId="{58F79E9C-0CE0-4B6E-950C-98ADADC9B807}" dt="2022-06-13T14:20:03.010" v="7" actId="1076"/>
        <pc:sldMkLst>
          <pc:docMk/>
          <pc:sldMk cId="1355354179" sldId="269"/>
        </pc:sldMkLst>
        <pc:picChg chg="mod">
          <ac:chgData name="Jean-François Vermette" userId="41cc1081-9826-4563-884c-4e1ca595c31b" providerId="ADAL" clId="{58F79E9C-0CE0-4B6E-950C-98ADADC9B807}" dt="2022-06-13T14:20:03.010" v="7" actId="1076"/>
          <ac:picMkLst>
            <pc:docMk/>
            <pc:sldMk cId="1355354179" sldId="269"/>
            <ac:picMk id="11" creationId="{72B5B10B-AED4-F2AF-DFF0-1777AAC889E5}"/>
          </ac:picMkLst>
        </pc:picChg>
        <pc:picChg chg="add mod">
          <ac:chgData name="Jean-François Vermette" userId="41cc1081-9826-4563-884c-4e1ca595c31b" providerId="ADAL" clId="{58F79E9C-0CE0-4B6E-950C-98ADADC9B807}" dt="2022-06-13T14:20:00.971" v="6" actId="1076"/>
          <ac:picMkLst>
            <pc:docMk/>
            <pc:sldMk cId="1355354179" sldId="269"/>
            <ac:picMk id="13" creationId="{41D6569F-2C11-61EF-C63B-DC0171AF1F64}"/>
          </ac:picMkLst>
        </pc:picChg>
        <pc:picChg chg="del">
          <ac:chgData name="Jean-François Vermette" userId="41cc1081-9826-4563-884c-4e1ca595c31b" providerId="ADAL" clId="{58F79E9C-0CE0-4B6E-950C-98ADADC9B807}" dt="2022-06-13T14:18:59.662" v="0" actId="478"/>
          <ac:picMkLst>
            <pc:docMk/>
            <pc:sldMk cId="1355354179" sldId="269"/>
            <ac:picMk id="1026" creationId="{2562CD72-A9AA-F6F6-3DC1-3ADE2178AA98}"/>
          </ac:picMkLst>
        </pc:picChg>
      </pc:sldChg>
      <pc:sldChg chg="del">
        <pc:chgData name="Jean-François Vermette" userId="41cc1081-9826-4563-884c-4e1ca595c31b" providerId="ADAL" clId="{58F79E9C-0CE0-4B6E-950C-98ADADC9B807}" dt="2022-06-13T15:37:19.688" v="8" actId="47"/>
        <pc:sldMkLst>
          <pc:docMk/>
          <pc:sldMk cId="1766846194" sldId="544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8T19:16:20.31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1,'2815'0,"-2723"4,112 20,-138-15,4 5,-65-13,0 0,-1 1,1-1,-1 1,1 1,-1-1,0 0,0 1,0 0,0 0,5 6,-8-9,-1 0,0 1,0-1,1 1,-1-1,0 1,0-1,0 0,1 1,-1-1,0 1,0-1,0 1,0-1,0 1,0-1,0 1,0-1,0 1,0-1,0 1,0-1,-1 1,1-1,0 1,0-1,0 0,-1 1,1-1,0 1,-1-1,1 0,-1 1,-17 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8T19:16:21.43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0,'2'0,"0"0,0 1,0-1,0 0,0 1,0-1,0 1,0 0,-1 0,1-1,0 1,-1 0,1 1,0-1,-1 0,1 0,-1 1,0-1,1 1,-1-1,0 1,0-1,1 4,2 2,-1 0,0 0,-1 0,3 16,9 61,4 96,-4-28,72 419,-62-461,5 0,4-2,54 116,-75-197,2-1,1 1,27 35,-34-53,0 1,0-1,1-1,0 1,0-2,1 1,0-1,1-1,0 0,20 9,-1-3,-2 0,1 3,-2 0,40 29,90 87,-55-44,46 33,285 176,-323-234,2-5,131 46,-193-85,1-3,0-2,1-2,0-3,0-1,1-3,97-6,140-29,-2-12,397-113,-592 129,-1-3,141-69,-209 86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8T19:16:28.349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1 167,'2008'0,"-1571"-21,-355 10,-1-3,0-3,92-34,-118 29,-43 10,-20 5,-36 0,-57 3,-1 4,-127 17,94-5,-1004 138,883-110,164-27,-12 2,-125 34,223-48,0 1,0 0,1 0,-1 0,0 1,1 0,0 0,0 0,0 1,0 0,0 0,1 0,-1 0,1 1,0 0,1 0,-1 0,1 0,0 0,0 1,0 0,-2 10,-8 24,1 1,3 0,1 1,2-1,2 2,1-1,3 0,6 60,0-71,0-1,2 0,1 0,1-1,2 0,0-1,2 0,2-1,0-1,2 0,0-2,2 0,32 31,-11-17,1-1,2-3,2-1,0-2,2-3,82 36,-92-48,0-2,2-2,-1-1,2-2,-1-2,1-1,0-2,0-2,0-2,0-2,0-1,0-3,0-1,-1-2,0-1,-1-2,0-2,-1-2,-1-1,-1-2,0-2,-1-1,-1-1,-2-2,38-37,-45 37,-2 0,-1-2,-1-1,18-32,-29 42,0-1,-2 0,0-1,-1 1,-1-1,-1-1,0 1,1-26,-3 8,-2-1,-2 1,-1-1,-2 1,-1 0,-13-46,10 60,0 0,-1 0,-2 2,0-1,-1 1,-1 1,-2 0,0 1,-1 0,-28-26,22 27,-1 1,0 0,-2 2,0 1,0 1,-2 1,0 1,0 1,-1 2,-30-7,14 8,-1 1,0 2,0 2,0 2,-82 10,120-9,1 1,-1 1,1-1,-1 1,1 0,0 0,0 1,0 0,0 0,0 1,1-1,-6 6,9-8,0 1,0 0,1 1,-1-1,0 0,1 0,0 1,-1-1,1 0,0 1,0 0,1-1,-1 1,0-1,1 1,0 0,0-1,-1 1,1 0,1-1,-1 1,0 0,1 0,-1-1,1 1,0-1,0 1,0-1,0 1,0-1,3 3,13 21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EF79C-7E18-4991-90BD-272551F63680}" type="datetimeFigureOut">
              <a:rPr lang="fr-CA" smtClean="0"/>
              <a:t>2022-06-13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5E84A-3163-471B-BF29-22EE127C2B2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389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53D31-7F6B-4220-ACF3-01B26461CFFC}" type="slidenum">
              <a:rPr lang="fr-CA" smtClean="0"/>
              <a:pPr>
                <a:defRPr/>
              </a:pPr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571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dirty="0"/>
              <a:t>Diagramme</a:t>
            </a:r>
            <a:r>
              <a:rPr lang="fr-CA" sz="1200" baseline="0" dirty="0"/>
              <a:t> de phase du CO2</a:t>
            </a:r>
          </a:p>
          <a:p>
            <a:r>
              <a:rPr lang="fr-CA" sz="1200" baseline="0" dirty="0"/>
              <a:t>Au-delà du point critique, on est dans le domaine du supercritique</a:t>
            </a:r>
          </a:p>
          <a:p>
            <a:r>
              <a:rPr lang="fr-CA" sz="1200" baseline="0" dirty="0"/>
              <a:t>Densité = importante pour un bon solvant.</a:t>
            </a:r>
          </a:p>
          <a:p>
            <a:r>
              <a:rPr lang="fr-CA" sz="1200" baseline="0" dirty="0"/>
              <a:t>Diffusivité = pénètre rapidement dans les petites interstices.</a:t>
            </a:r>
          </a:p>
          <a:p>
            <a:r>
              <a:rPr lang="fr-CA" baseline="0" dirty="0"/>
              <a:t>Un FSC occupe toute l’espace disponible : pas d’équilibre de phase. Voir exemple des images ci-bas. CO2(l), on augmente la température graduellement – l’interface disparaît.</a:t>
            </a:r>
          </a:p>
          <a:p>
            <a:r>
              <a:rPr lang="fr-CA" dirty="0"/>
              <a:t>Déjà industrialisé pour : décaféiner le café, extraire des huiles essentiels, des oméga-3 et polyphénols en alimentaire etc.</a:t>
            </a:r>
          </a:p>
          <a:p>
            <a:r>
              <a:rPr lang="fr-CA" dirty="0"/>
              <a:t>Et de plus en plus en pharmaceutique, pour traiter des médicament et dispositifs en sortie de l’usine.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21CF-29EA-4CCB-A978-D99C07E9E80A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7179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5E84A-3163-471B-BF29-22EE127C2B2F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5251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2D6841-3136-674E-B1E2-022F8269EDC0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007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21CF-29EA-4CCB-A978-D99C07E9E80A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2046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microsoft.com/office/2007/relationships/hdphoto" Target="../media/hdphoto5.wdp"/><Relationship Id="rId2" Type="http://schemas.openxmlformats.org/officeDocument/2006/relationships/image" Target="../media/image16.png"/><Relationship Id="rId16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0.png"/><Relationship Id="rId14" Type="http://schemas.microsoft.com/office/2007/relationships/hdphoto" Target="../media/hdphoto6.wdp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microsoft.com/office/2007/relationships/hdphoto" Target="../media/hdphoto11.wdp"/><Relationship Id="rId2" Type="http://schemas.openxmlformats.org/officeDocument/2006/relationships/image" Target="../media/image28.png"/><Relationship Id="rId16" Type="http://schemas.openxmlformats.org/officeDocument/2006/relationships/image" Target="../media/image39.jpeg"/><Relationship Id="rId1" Type="http://schemas.openxmlformats.org/officeDocument/2006/relationships/slideMaster" Target="../slideMasters/slideMaster2.xml"/><Relationship Id="rId6" Type="http://schemas.microsoft.com/office/2007/relationships/hdphoto" Target="../media/hdphoto8.wdp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5" Type="http://schemas.openxmlformats.org/officeDocument/2006/relationships/image" Target="../media/image38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35.jpeg"/><Relationship Id="rId14" Type="http://schemas.microsoft.com/office/2007/relationships/hdphoto" Target="../media/hdphoto12.wdp"/></Relationships>
</file>

<file path=ppt/slideLayouts/_rels/slideLayout2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microsoft.com/office/2007/relationships/hdphoto" Target="../media/hdphoto11.wdp"/><Relationship Id="rId2" Type="http://schemas.openxmlformats.org/officeDocument/2006/relationships/image" Target="../media/image28.png"/><Relationship Id="rId16" Type="http://schemas.openxmlformats.org/officeDocument/2006/relationships/image" Target="../media/image39.jpeg"/><Relationship Id="rId1" Type="http://schemas.openxmlformats.org/officeDocument/2006/relationships/slideMaster" Target="../slideMasters/slideMaster2.xml"/><Relationship Id="rId6" Type="http://schemas.microsoft.com/office/2007/relationships/hdphoto" Target="../media/hdphoto8.wdp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5" Type="http://schemas.openxmlformats.org/officeDocument/2006/relationships/image" Target="../media/image38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35.jpeg"/><Relationship Id="rId14" Type="http://schemas.microsoft.com/office/2007/relationships/hdphoto" Target="../media/hdphoto12.wdp"/></Relationships>
</file>

<file path=ppt/slideLayouts/_rels/slideLayout2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microsoft.com/office/2007/relationships/hdphoto" Target="../media/hdphoto11.wdp"/><Relationship Id="rId2" Type="http://schemas.openxmlformats.org/officeDocument/2006/relationships/image" Target="../media/image28.png"/><Relationship Id="rId16" Type="http://schemas.openxmlformats.org/officeDocument/2006/relationships/image" Target="../media/image39.jpeg"/><Relationship Id="rId1" Type="http://schemas.openxmlformats.org/officeDocument/2006/relationships/slideMaster" Target="../slideMasters/slideMaster2.xml"/><Relationship Id="rId6" Type="http://schemas.microsoft.com/office/2007/relationships/hdphoto" Target="../media/hdphoto8.wdp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5" Type="http://schemas.openxmlformats.org/officeDocument/2006/relationships/image" Target="../media/image38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35.jpeg"/><Relationship Id="rId14" Type="http://schemas.microsoft.com/office/2007/relationships/hdphoto" Target="../media/hdphoto12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44.png"/><Relationship Id="rId3" Type="http://schemas.openxmlformats.org/officeDocument/2006/relationships/image" Target="../media/image17.png"/><Relationship Id="rId7" Type="http://schemas.openxmlformats.org/officeDocument/2006/relationships/image" Target="../media/image41.png"/><Relationship Id="rId12" Type="http://schemas.microsoft.com/office/2007/relationships/hdphoto" Target="../media/hdphoto15.wdp"/><Relationship Id="rId2" Type="http://schemas.openxmlformats.org/officeDocument/2006/relationships/image" Target="../media/image40.png"/><Relationship Id="rId16" Type="http://schemas.openxmlformats.org/officeDocument/2006/relationships/image" Target="../media/image46.jpeg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43.png"/><Relationship Id="rId5" Type="http://schemas.openxmlformats.org/officeDocument/2006/relationships/image" Target="../media/image18.png"/><Relationship Id="rId15" Type="http://schemas.openxmlformats.org/officeDocument/2006/relationships/image" Target="../media/image45.png"/><Relationship Id="rId10" Type="http://schemas.microsoft.com/office/2007/relationships/hdphoto" Target="../media/hdphoto14.wdp"/><Relationship Id="rId4" Type="http://schemas.microsoft.com/office/2007/relationships/hdphoto" Target="../media/hdphoto1.wdp"/><Relationship Id="rId9" Type="http://schemas.openxmlformats.org/officeDocument/2006/relationships/image" Target="../media/image42.png"/><Relationship Id="rId14" Type="http://schemas.microsoft.com/office/2007/relationships/hdphoto" Target="../media/hdphoto16.wdp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40910" y="1122363"/>
            <a:ext cx="7427089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53022" y="3602038"/>
            <a:ext cx="601497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8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103" y="6013654"/>
            <a:ext cx="1615239" cy="72015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650061">
            <a:off x="-1566536" y="524580"/>
            <a:ext cx="5704711" cy="395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5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96214">
            <a:off x="-653133" y="-316078"/>
            <a:ext cx="2530953" cy="328456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770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5910" y="-103031"/>
            <a:ext cx="2608964" cy="4310184"/>
          </a:xfrm>
          <a:prstGeom prst="rect">
            <a:avLst/>
          </a:prstGeom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2514744" y="2146206"/>
            <a:ext cx="9361300" cy="10892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b="1" dirty="0">
                <a:solidFill>
                  <a:schemeClr val="accent4"/>
                </a:solidFill>
                <a:cs typeface="Aharoni" panose="02010803020104030203" pitchFamily="2" charset="-79"/>
              </a:rPr>
              <a:t>CIUSSS </a:t>
            </a:r>
            <a:br>
              <a:rPr lang="fr-CA" b="1" dirty="0">
                <a:solidFill>
                  <a:schemeClr val="accent4"/>
                </a:solidFill>
                <a:cs typeface="Aharoni" panose="02010803020104030203" pitchFamily="2" charset="-79"/>
              </a:rPr>
            </a:br>
            <a:r>
              <a:rPr lang="fr-CA" sz="3200" b="1" dirty="0">
                <a:solidFill>
                  <a:schemeClr val="accent4"/>
                </a:solidFill>
                <a:cs typeface="Aharoni" panose="02010803020104030203" pitchFamily="2" charset="-79"/>
              </a:rPr>
              <a:t>de l’Est-de-l’Île-de-Montréal</a:t>
            </a:r>
          </a:p>
        </p:txBody>
      </p:sp>
      <p:sp>
        <p:nvSpPr>
          <p:cNvPr id="11" name="Titre 3"/>
          <p:cNvSpPr txBox="1">
            <a:spLocks/>
          </p:cNvSpPr>
          <p:nvPr userDrawn="1"/>
        </p:nvSpPr>
        <p:spPr>
          <a:xfrm>
            <a:off x="2500566" y="3235415"/>
            <a:ext cx="9368389" cy="4687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CA" sz="4000" b="1" dirty="0">
                <a:solidFill>
                  <a:schemeClr val="bg2"/>
                </a:solidFill>
                <a:cs typeface="Aharoni" panose="02010803020104030203" pitchFamily="2" charset="-79"/>
              </a:rPr>
              <a:t>www.ciusss-estmtl.gouv.qc.ca</a:t>
            </a:r>
            <a:endParaRPr lang="fr-CA" sz="3200" b="1" dirty="0">
              <a:solidFill>
                <a:schemeClr val="bg2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5115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5932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751851" y="1700809"/>
            <a:ext cx="7197824" cy="1470025"/>
          </a:xfrm>
        </p:spPr>
        <p:txBody>
          <a:bodyPr>
            <a:normAutofit/>
          </a:bodyPr>
          <a:lstStyle>
            <a:lvl1pPr algn="r">
              <a:lnSpc>
                <a:spcPts val="4000"/>
              </a:lnSpc>
              <a:defRPr sz="40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751851" y="3284984"/>
            <a:ext cx="7200000" cy="648072"/>
          </a:xfrm>
        </p:spPr>
        <p:txBody>
          <a:bodyPr>
            <a:normAutofit/>
          </a:bodyPr>
          <a:lstStyle>
            <a:lvl1pPr marL="0" indent="0" algn="r">
              <a:lnSpc>
                <a:spcPts val="2000"/>
              </a:lnSpc>
              <a:spcBef>
                <a:spcPts val="0"/>
              </a:spcBef>
              <a:buNone/>
              <a:defRPr sz="2000" cap="all" baseline="0">
                <a:solidFill>
                  <a:srgbClr val="EBE600"/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76244"/>
            <a:ext cx="2844800" cy="365125"/>
          </a:xfrm>
        </p:spPr>
        <p:txBody>
          <a:bodyPr/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08364AFA-1CD0-4CE5-86A9-969EE77FE3FF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4751851" y="5229200"/>
            <a:ext cx="7200000" cy="648072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0" baseline="0">
                <a:latin typeface="Gill Sans MT" panose="020B0502020104020203" pitchFamily="34" charset="0"/>
              </a:defRPr>
            </a:lvl1pPr>
          </a:lstStyle>
          <a:p>
            <a:pPr lvl="0"/>
            <a:r>
              <a:rPr lang="fr-FR" dirty="0"/>
              <a:t>Prénom, NOM, fonction</a:t>
            </a:r>
          </a:p>
          <a:p>
            <a:pPr lvl="0"/>
            <a:r>
              <a:rPr lang="fr-FR" dirty="0"/>
              <a:t>Prénom, NOM, fonction</a:t>
            </a:r>
            <a:endParaRPr lang="fr-CA" dirty="0"/>
          </a:p>
        </p:txBody>
      </p:sp>
      <p:sp>
        <p:nvSpPr>
          <p:cNvPr id="25" name="Espace réservé du contenu 24"/>
          <p:cNvSpPr>
            <a:spLocks noGrp="1"/>
          </p:cNvSpPr>
          <p:nvPr>
            <p:ph sz="quarter" idx="16" hasCustomPrompt="1"/>
          </p:nvPr>
        </p:nvSpPr>
        <p:spPr>
          <a:xfrm>
            <a:off x="431370" y="5445224"/>
            <a:ext cx="3264363" cy="1296144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fr-CA" dirty="0"/>
              <a:t>NOM DE L’ÉVÉNEMENT, ORGANISME HÔTE, logo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03" y="-24706"/>
            <a:ext cx="3589859" cy="176464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33516" y="2021541"/>
            <a:ext cx="6858002" cy="281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34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EDE5D6-E1C8-40CD-9677-65BBB5236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B7ACFE8-F568-4881-848C-772B8A6B5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7C93C5-C639-4989-BDEB-D28BCF596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3614B8-92AE-4B53-935B-14214BB8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0181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8B270A8-AD21-49D7-A273-DE4A03D66E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005" y="349517"/>
            <a:ext cx="1291126" cy="594220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E4A5C73E-4CB7-426C-8ADF-9946E3A7DB55}"/>
              </a:ext>
            </a:extLst>
          </p:cNvPr>
          <p:cNvSpPr/>
          <p:nvPr userDrawn="1"/>
        </p:nvSpPr>
        <p:spPr>
          <a:xfrm>
            <a:off x="1" y="462674"/>
            <a:ext cx="9307204" cy="962129"/>
          </a:xfrm>
          <a:custGeom>
            <a:avLst/>
            <a:gdLst>
              <a:gd name="connsiteX0" fmla="*/ 0 w 6219825"/>
              <a:gd name="connsiteY0" fmla="*/ 0 h 552450"/>
              <a:gd name="connsiteX1" fmla="*/ 6219825 w 6219825"/>
              <a:gd name="connsiteY1" fmla="*/ 0 h 552450"/>
              <a:gd name="connsiteX2" fmla="*/ 6219825 w 6219825"/>
              <a:gd name="connsiteY2" fmla="*/ 552450 h 552450"/>
              <a:gd name="connsiteX3" fmla="*/ 0 w 6219825"/>
              <a:gd name="connsiteY3" fmla="*/ 552450 h 552450"/>
              <a:gd name="connsiteX4" fmla="*/ 0 w 6219825"/>
              <a:gd name="connsiteY4" fmla="*/ 0 h 552450"/>
              <a:gd name="connsiteX0" fmla="*/ 0 w 6219825"/>
              <a:gd name="connsiteY0" fmla="*/ 0 h 552450"/>
              <a:gd name="connsiteX1" fmla="*/ 6003131 w 6219825"/>
              <a:gd name="connsiteY1" fmla="*/ 0 h 552450"/>
              <a:gd name="connsiteX2" fmla="*/ 6219825 w 6219825"/>
              <a:gd name="connsiteY2" fmla="*/ 552450 h 552450"/>
              <a:gd name="connsiteX3" fmla="*/ 0 w 6219825"/>
              <a:gd name="connsiteY3" fmla="*/ 552450 h 552450"/>
              <a:gd name="connsiteX4" fmla="*/ 0 w 6219825"/>
              <a:gd name="connsiteY4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9825" h="552450">
                <a:moveTo>
                  <a:pt x="0" y="0"/>
                </a:moveTo>
                <a:lnTo>
                  <a:pt x="6003131" y="0"/>
                </a:lnTo>
                <a:lnTo>
                  <a:pt x="6219825" y="552450"/>
                </a:lnTo>
                <a:lnTo>
                  <a:pt x="0" y="552450"/>
                </a:lnTo>
                <a:lnTo>
                  <a:pt x="0" y="0"/>
                </a:lnTo>
                <a:close/>
              </a:path>
            </a:pathLst>
          </a:custGeom>
          <a:solidFill>
            <a:srgbClr val="04B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CA" sz="1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CD5F73-15A6-433D-ADD1-FE0B60295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9124"/>
            <a:ext cx="9720072" cy="103822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4FBE05-3F3D-4355-9C92-79C14329380F}"/>
              </a:ext>
            </a:extLst>
          </p:cNvPr>
          <p:cNvSpPr txBox="1">
            <a:spLocks/>
          </p:cNvSpPr>
          <p:nvPr userDrawn="1"/>
        </p:nvSpPr>
        <p:spPr>
          <a:xfrm>
            <a:off x="215235" y="6433818"/>
            <a:ext cx="2750704" cy="311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0"/>
              </a:spcAft>
            </a:pPr>
            <a:r>
              <a:rPr lang="fr-CA" sz="800" i="0" kern="1200" cap="none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/>
                <a:cs typeface="Times New Roman"/>
              </a:rPr>
              <a:t>Tous droits réservés ©2021 CTTÉI</a:t>
            </a:r>
            <a:endParaRPr lang="fr-CA" sz="1200" i="0" cap="none" dirty="0">
              <a:effectLst/>
              <a:latin typeface="Gill Sans MT" panose="020B0502020104020203" pitchFamily="34" charset="0"/>
              <a:ea typeface="Times New Roman"/>
            </a:endParaRP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902C11EB-1251-4EAD-A8D2-3F25D10386F6}"/>
              </a:ext>
            </a:extLst>
          </p:cNvPr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D00922-15CC-4503-869C-204F0580D7BB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71992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4106"/>
          <p:cNvSpPr/>
          <p:nvPr userDrawn="1"/>
        </p:nvSpPr>
        <p:spPr>
          <a:xfrm>
            <a:off x="5384" y="-2"/>
            <a:ext cx="7434765" cy="6858002"/>
          </a:xfrm>
          <a:prstGeom prst="rect">
            <a:avLst/>
          </a:prstGeom>
          <a:solidFill>
            <a:srgbClr val="04B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pic>
        <p:nvPicPr>
          <p:cNvPr id="43" name="Image 4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595328" y="2013183"/>
            <a:ext cx="6858002" cy="283163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13182" y="2013181"/>
            <a:ext cx="6858002" cy="283163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56667" y="10098360"/>
            <a:ext cx="2160000" cy="405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2400" y="10104948"/>
            <a:ext cx="2544000" cy="641484"/>
          </a:xfrm>
          <a:prstGeom prst="rect">
            <a:avLst/>
          </a:prstGeom>
        </p:spPr>
      </p:pic>
      <p:pic>
        <p:nvPicPr>
          <p:cNvPr id="16" name="Picture 2" descr="http://www2.gouv.qc.ca/entreprises/portail/PA_AnkaraBrowserWAR/browser/browser/d2QYUShpb9GgQrfjSDKKJ4LGZCNcDFfQHNzHd5znzvWENapScxS8hi5lLFXUUjM1IO3pn3_9Bc14wwzFYlMN5A%3D%3D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44053" y="10818441"/>
            <a:ext cx="2400000" cy="36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 rotWithShape="1">
          <a:blip r:embed="rId9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8448" y="6309320"/>
            <a:ext cx="1680000" cy="315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11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405" y="6309320"/>
            <a:ext cx="1968000" cy="496244"/>
          </a:xfrm>
          <a:prstGeom prst="rect">
            <a:avLst/>
          </a:prstGeom>
        </p:spPr>
      </p:pic>
      <p:pic>
        <p:nvPicPr>
          <p:cNvPr id="21" name="Picture 2" descr="http://www2.gouv.qc.ca/entreprises/portail/PA_AnkaraBrowserWAR/browser/browser/d2QYUShpb9GgQrfjSDKKJ4LGZCNcDFfQHNzHd5znzvWENapScxS8hi5lLFXUUjM1IO3pn3_9Bc14wwzFYlMN5A%3D%3D"/>
          <p:cNvPicPr>
            <a:picLocks noChangeAspect="1" noChangeArrowheads="1"/>
          </p:cNvPicPr>
          <p:nvPr userDrawn="1"/>
        </p:nvPicPr>
        <p:blipFill>
          <a:blip r:embed="rId1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9931" y="5875100"/>
            <a:ext cx="1920000" cy="29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ZoneTexte 4100"/>
          <p:cNvSpPr txBox="1"/>
          <p:nvPr userDrawn="1"/>
        </p:nvSpPr>
        <p:spPr>
          <a:xfrm>
            <a:off x="7440149" y="-2"/>
            <a:ext cx="4751851" cy="35086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r"/>
            <a:endParaRPr lang="fr-FR" sz="1400" b="1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lvl="0" algn="r"/>
            <a:r>
              <a:rPr lang="fr-FR" sz="2400" b="1">
                <a:solidFill>
                  <a:schemeClr val="bg1"/>
                </a:solidFill>
                <a:latin typeface="Gill Sans MT" panose="020B0502020104020203" pitchFamily="34" charset="0"/>
              </a:rPr>
              <a:t>QUESTIONS</a:t>
            </a:r>
          </a:p>
          <a:p>
            <a:pPr lvl="0" algn="r"/>
            <a:r>
              <a:rPr lang="fr-FR" sz="2400">
                <a:solidFill>
                  <a:schemeClr val="bg1"/>
                </a:solidFill>
                <a:latin typeface="Gill Sans MT" panose="020B0502020104020203" pitchFamily="34" charset="0"/>
              </a:rPr>
              <a:t>COMMENTAIRES</a:t>
            </a:r>
          </a:p>
          <a:p>
            <a:pPr lvl="0" algn="r"/>
            <a:endParaRPr lang="fr-FR" sz="180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lvl="0" algn="r"/>
            <a:r>
              <a:rPr lang="fr-FR" sz="2400">
                <a:solidFill>
                  <a:schemeClr val="bg1"/>
                </a:solidFill>
                <a:latin typeface="Gill Sans MT" panose="020B0502020104020203" pitchFamily="34" charset="0"/>
              </a:rPr>
              <a:t>COMMENT COLLABORER</a:t>
            </a:r>
          </a:p>
          <a:p>
            <a:pPr lvl="0" algn="r"/>
            <a:endParaRPr lang="fr-FR" sz="240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r"/>
            <a:r>
              <a:rPr lang="fr-CA" sz="3200" b="1">
                <a:solidFill>
                  <a:schemeClr val="bg1"/>
                </a:solidFill>
                <a:latin typeface="Gill Sans MT" panose="020B0502020104020203" pitchFamily="34" charset="0"/>
              </a:rPr>
              <a:t>CTTEI.COM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fr-CA" sz="2400" kern="120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  <a:sym typeface="Wingdings 2"/>
              </a:rPr>
              <a:t>450 551-8090 poste 3516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fr-CA" sz="2400" kern="1200">
                <a:solidFill>
                  <a:srgbClr val="EBE600"/>
                </a:solidFill>
                <a:latin typeface="Gill Sans MT" panose="020B0502020104020203" pitchFamily="34" charset="0"/>
                <a:ea typeface="+mn-ea"/>
                <a:cs typeface="+mn-cs"/>
                <a:sym typeface="Wingdings 2"/>
              </a:rPr>
              <a:t>info@cttei.com </a:t>
            </a:r>
            <a:endParaRPr lang="fr-CA" sz="2400">
              <a:solidFill>
                <a:srgbClr val="EBE600"/>
              </a:solidFill>
              <a:latin typeface="Gill Sans MT" panose="020B0502020104020203" pitchFamily="34" charset="0"/>
              <a:ea typeface="ＭＳ Ｐゴシック" pitchFamily="127" charset="-128"/>
              <a:cs typeface="ＭＳ Ｐゴシック" pitchFamily="127" charset="-128"/>
              <a:sym typeface="Wingdings 2"/>
            </a:endParaRPr>
          </a:p>
          <a:p>
            <a:pPr lvl="0" algn="r"/>
            <a:endParaRPr lang="fr-FR" sz="140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104" name="Espace réservé du texte 4103"/>
          <p:cNvSpPr>
            <a:spLocks noGrp="1"/>
          </p:cNvSpPr>
          <p:nvPr>
            <p:ph type="body" sz="quarter" idx="11" hasCustomPrompt="1"/>
          </p:nvPr>
        </p:nvSpPr>
        <p:spPr>
          <a:xfrm>
            <a:off x="2863200" y="2708921"/>
            <a:ext cx="4368800" cy="981075"/>
          </a:xfrm>
        </p:spPr>
        <p:txBody>
          <a:bodyPr/>
          <a:lstStyle>
            <a:lvl1pPr marL="0" indent="0" algn="r">
              <a:lnSpc>
                <a:spcPts val="2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Vos coordonnées </a:t>
            </a:r>
          </a:p>
          <a:p>
            <a:pPr lvl="0"/>
            <a:r>
              <a:rPr lang="fr-FR" dirty="0"/>
              <a:t>Nom </a:t>
            </a:r>
          </a:p>
          <a:p>
            <a:pPr lvl="0"/>
            <a:r>
              <a:rPr lang="fr-FR" dirty="0"/>
              <a:t>Courriel</a:t>
            </a:r>
          </a:p>
          <a:p>
            <a:pPr lvl="0"/>
            <a:r>
              <a:rPr lang="fr-FR" dirty="0"/>
              <a:t>Téléphone </a:t>
            </a:r>
            <a:endParaRPr lang="fr-CA" dirty="0"/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5229426"/>
            <a:ext cx="7450036" cy="1645816"/>
          </a:xfrm>
          <a:prstGeom prst="rect">
            <a:avLst/>
          </a:prstGeom>
        </p:spPr>
      </p:pic>
      <p:pic>
        <p:nvPicPr>
          <p:cNvPr id="4106" name="Image 4105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931" y="4077072"/>
            <a:ext cx="2400000" cy="1152354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385" y="0"/>
            <a:ext cx="7450036" cy="164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9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5238"/>
            <a:ext cx="3449324" cy="16561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751851" y="1700809"/>
            <a:ext cx="7197824" cy="1470025"/>
          </a:xfrm>
        </p:spPr>
        <p:txBody>
          <a:bodyPr>
            <a:normAutofit/>
          </a:bodyPr>
          <a:lstStyle>
            <a:lvl1pPr algn="r">
              <a:lnSpc>
                <a:spcPts val="4000"/>
              </a:lnSpc>
              <a:defRPr sz="40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751851" y="3284984"/>
            <a:ext cx="7200000" cy="648072"/>
          </a:xfrm>
        </p:spPr>
        <p:txBody>
          <a:bodyPr>
            <a:normAutofit/>
          </a:bodyPr>
          <a:lstStyle>
            <a:lvl1pPr marL="0" indent="0" algn="r">
              <a:lnSpc>
                <a:spcPts val="2000"/>
              </a:lnSpc>
              <a:spcBef>
                <a:spcPts val="0"/>
              </a:spcBef>
              <a:buNone/>
              <a:defRPr sz="2000" cap="all" baseline="0">
                <a:solidFill>
                  <a:srgbClr val="EBE600"/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76244"/>
            <a:ext cx="2844800" cy="365125"/>
          </a:xfrm>
        </p:spPr>
        <p:txBody>
          <a:bodyPr/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r-CA" dirty="0"/>
              <a:t>DATE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33516" y="2021541"/>
            <a:ext cx="6858002" cy="2814919"/>
          </a:xfrm>
          <a:prstGeom prst="rect">
            <a:avLst/>
          </a:prstGeom>
        </p:spPr>
      </p:pic>
      <p:sp>
        <p:nvSpPr>
          <p:cNvPr id="18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4751851" y="5229200"/>
            <a:ext cx="7200000" cy="648072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0" baseline="0">
                <a:latin typeface="Gill Sans MT" panose="020B0502020104020203" pitchFamily="34" charset="0"/>
              </a:defRPr>
            </a:lvl1pPr>
          </a:lstStyle>
          <a:p>
            <a:pPr lvl="0"/>
            <a:r>
              <a:rPr lang="fr-FR" dirty="0"/>
              <a:t>Prénom, NOM, fonction</a:t>
            </a:r>
          </a:p>
          <a:p>
            <a:pPr lvl="0"/>
            <a:r>
              <a:rPr lang="fr-FR" dirty="0"/>
              <a:t>Prénom, NOM, fonction</a:t>
            </a:r>
            <a:endParaRPr lang="fr-CA" dirty="0"/>
          </a:p>
        </p:txBody>
      </p:sp>
      <p:sp>
        <p:nvSpPr>
          <p:cNvPr id="25" name="Espace réservé du contenu 24"/>
          <p:cNvSpPr>
            <a:spLocks noGrp="1"/>
          </p:cNvSpPr>
          <p:nvPr>
            <p:ph sz="quarter" idx="16" hasCustomPrompt="1"/>
          </p:nvPr>
        </p:nvSpPr>
        <p:spPr>
          <a:xfrm>
            <a:off x="431370" y="5445224"/>
            <a:ext cx="3264363" cy="1296144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fr-CA" dirty="0"/>
              <a:t>NOM DE L’ÉVÉNEMENT, ORGANISME HÔTE, logo</a:t>
            </a:r>
          </a:p>
        </p:txBody>
      </p:sp>
    </p:spTree>
    <p:extLst>
      <p:ext uri="{BB962C8B-B14F-4D97-AF65-F5344CB8AC3E}">
        <p14:creationId xmlns:p14="http://schemas.microsoft.com/office/powerpoint/2010/main" val="399900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72" y="6309320"/>
            <a:ext cx="834931" cy="460942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Gill Sans MT" panose="020B0502020104020203" pitchFamily="34" charset="0"/>
              </a:defRPr>
            </a:lvl1pPr>
          </a:lstStyle>
          <a:p>
            <a:fld id="{D2D00922-15CC-4503-869C-204F0580D7BB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13184" y="2013182"/>
            <a:ext cx="6858002" cy="2831639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720000"/>
          </a:xfrm>
        </p:spPr>
        <p:txBody>
          <a:bodyPr>
            <a:normAutofit/>
          </a:bodyPr>
          <a:lstStyle>
            <a:lvl1pPr algn="l">
              <a:defRPr sz="2400" cap="all" baseline="0">
                <a:solidFill>
                  <a:srgbClr val="0092C8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r-FR" dirty="0"/>
              <a:t>CTTÉI</a:t>
            </a:r>
            <a:endParaRPr lang="fr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075" y="833264"/>
            <a:ext cx="4992555" cy="3747865"/>
          </a:xfrm>
          <a:prstGeom prst="rect">
            <a:avLst/>
          </a:prstGeom>
        </p:spPr>
      </p:pic>
      <p:sp>
        <p:nvSpPr>
          <p:cNvPr id="9" name="Rectangle 18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909247" y="1412776"/>
            <a:ext cx="534890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ts val="3600"/>
              </a:lnSpc>
            </a:pPr>
            <a:r>
              <a:rPr lang="fr-CA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ACCROÎTRE LA PERFORMANCE</a:t>
            </a:r>
            <a:endParaRPr lang="fr-CA" sz="2400" dirty="0">
              <a:solidFill>
                <a:srgbClr val="EBE600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652520" y="2428439"/>
            <a:ext cx="4676832" cy="60529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1" algn="r">
              <a:lnSpc>
                <a:spcPts val="2000"/>
              </a:lnSpc>
            </a:pPr>
            <a:r>
              <a:rPr lang="fr-CA" sz="2000" dirty="0">
                <a:solidFill>
                  <a:srgbClr val="EBE600"/>
                </a:solidFill>
                <a:latin typeface="Gill Sans MT" panose="020B0502020104020203" pitchFamily="34" charset="0"/>
                <a:cs typeface="Arial" pitchFamily="34" charset="0"/>
              </a:rPr>
              <a:t>DES ENTREPRISES ET DES</a:t>
            </a:r>
            <a:r>
              <a:rPr lang="fr-CA" sz="2000" baseline="0" dirty="0">
                <a:solidFill>
                  <a:srgbClr val="EBE600"/>
                </a:solidFill>
                <a:latin typeface="Gill Sans MT" panose="020B0502020104020203" pitchFamily="34" charset="0"/>
                <a:cs typeface="Arial" pitchFamily="34" charset="0"/>
              </a:rPr>
              <a:t> </a:t>
            </a:r>
            <a:r>
              <a:rPr lang="fr-CA" sz="2000" dirty="0">
                <a:solidFill>
                  <a:srgbClr val="EBE600"/>
                </a:solidFill>
                <a:latin typeface="Gill Sans MT" panose="020B0502020104020203" pitchFamily="34" charset="0"/>
                <a:cs typeface="Arial" pitchFamily="34" charset="0"/>
              </a:rPr>
              <a:t>COLLECTIVITÉS</a:t>
            </a:r>
            <a:endParaRPr lang="fr-CA" sz="2000" dirty="0">
              <a:solidFill>
                <a:srgbClr val="EBE600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Rectangle 18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2447595" y="4725144"/>
            <a:ext cx="9744405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360000" anchor="ctr">
            <a:spAutoFit/>
          </a:bodyPr>
          <a:lstStyle/>
          <a:p>
            <a:pPr marL="180000" lvl="0" algn="r">
              <a:spcBef>
                <a:spcPts val="0"/>
              </a:spcBef>
              <a:spcAft>
                <a:spcPts val="0"/>
              </a:spcAft>
              <a:tabLst>
                <a:tab pos="3042000" algn="l"/>
                <a:tab pos="3315600" algn="r"/>
              </a:tabLst>
            </a:pPr>
            <a:endParaRPr lang="fr-CA" sz="800" dirty="0">
              <a:solidFill>
                <a:schemeClr val="tx1">
                  <a:lumMod val="85000"/>
                  <a:lumOff val="15000"/>
                </a:schemeClr>
              </a:solidFill>
              <a:latin typeface="Gill Sans MT" panose="020B050202010402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80000" lvl="0" algn="r">
              <a:spcBef>
                <a:spcPts val="0"/>
              </a:spcBef>
              <a:spcAft>
                <a:spcPts val="600"/>
              </a:spcAft>
              <a:tabLst>
                <a:tab pos="3042000" algn="l"/>
                <a:tab pos="3315600" algn="r"/>
              </a:tabLst>
            </a:pPr>
            <a:r>
              <a:rPr lang="fr-C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  <a:ea typeface="Lato" panose="020F0502020204030203" pitchFamily="34" charset="0"/>
                <a:cs typeface="Lato" panose="020F0502020204030203" pitchFamily="34" charset="0"/>
              </a:rPr>
              <a:t>ÉCOLOGIE</a:t>
            </a:r>
            <a:r>
              <a:rPr lang="fr-CA" sz="1600" b="1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INDUSTRIELLE</a:t>
            </a:r>
            <a:r>
              <a:rPr lang="fr-CA" sz="16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CA" sz="16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  <a:ea typeface="Lato" panose="020F0502020204030203" pitchFamily="34" charset="0"/>
                <a:cs typeface="Lato" panose="020F0502020204030203" pitchFamily="34" charset="0"/>
              </a:rPr>
              <a:t>n.f</a:t>
            </a:r>
            <a:r>
              <a:rPr lang="fr-CA" sz="16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180000" lvl="0" algn="r">
              <a:spcBef>
                <a:spcPts val="0"/>
              </a:spcBef>
              <a:spcAft>
                <a:spcPts val="0"/>
              </a:spcAft>
              <a:tabLst>
                <a:tab pos="3042000" algn="l"/>
                <a:tab pos="3315600" algn="r"/>
              </a:tabLst>
            </a:pPr>
            <a:r>
              <a:rPr lang="fr-C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  <a:ea typeface="Lato" panose="020F0502020204030203" pitchFamily="34" charset="0"/>
                <a:cs typeface="Lato" panose="020F0502020204030203" pitchFamily="34" charset="0"/>
              </a:rPr>
              <a:t>Ensemble de stratégies inspirées des cycles naturels basées sur le </a:t>
            </a:r>
            <a:r>
              <a:rPr lang="fr-C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  <a:ea typeface="Lato" panose="020F0502020204030203" pitchFamily="34" charset="0"/>
                <a:cs typeface="Lato" panose="020F0502020204030203" pitchFamily="34" charset="0"/>
              </a:rPr>
              <a:t>bouclage des flux de matières et d'énergie </a:t>
            </a:r>
            <a:r>
              <a:rPr lang="fr-C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permettant aux entreprises et organisations d'optimiser l'utilisation des ressources et d'augmenter leur efficience</a:t>
            </a:r>
          </a:p>
          <a:p>
            <a:pPr marL="180000" lvl="0" algn="l">
              <a:spcBef>
                <a:spcPts val="0"/>
              </a:spcBef>
              <a:spcAft>
                <a:spcPts val="0"/>
              </a:spcAft>
              <a:tabLst>
                <a:tab pos="3042000" algn="l"/>
                <a:tab pos="3315600" algn="r"/>
              </a:tabLst>
            </a:pPr>
            <a:endParaRPr lang="fr-CA" sz="900" dirty="0">
              <a:solidFill>
                <a:schemeClr val="tx1">
                  <a:lumMod val="85000"/>
                  <a:lumOff val="15000"/>
                </a:schemeClr>
              </a:solidFill>
              <a:latin typeface="Gill Sans MT" panose="020B050202010402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15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s4.pikabu.ru/images/big_size_comm/2014-09_4/14109018835926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0922-15CC-4503-869C-204F0580D7BB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12" y="6284485"/>
            <a:ext cx="848397" cy="474802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>
            <p:custDataLst>
              <p:tags r:id="rId2"/>
            </p:custDataLst>
          </p:nvPr>
        </p:nvSpPr>
        <p:spPr>
          <a:xfrm>
            <a:off x="7056107" y="258902"/>
            <a:ext cx="48005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r">
              <a:lnSpc>
                <a:spcPts val="4000"/>
              </a:lnSpc>
              <a:defRPr/>
            </a:pPr>
            <a:r>
              <a:rPr lang="fr-CA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RÉSIDUS DES UNS.</a:t>
            </a:r>
          </a:p>
          <a:p>
            <a:pPr marL="342900" lvl="0" indent="-342900" algn="r">
              <a:lnSpc>
                <a:spcPts val="4000"/>
              </a:lnSpc>
              <a:defRPr/>
            </a:pPr>
            <a:r>
              <a:rPr lang="fr-CA" sz="9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à</a:t>
            </a:r>
            <a:r>
              <a:rPr lang="fr-CA" sz="4000" b="1" dirty="0" err="1">
                <a:latin typeface="Gill Sans MT" panose="020B0502020104020203" pitchFamily="34" charset="0"/>
              </a:rPr>
              <a:t>MATIÈRES</a:t>
            </a:r>
            <a:r>
              <a:rPr lang="fr-CA" sz="4000" b="1" dirty="0">
                <a:latin typeface="Gill Sans MT" panose="020B0502020104020203" pitchFamily="34" charset="0"/>
              </a:rPr>
              <a:t> PREMIÈRES POUR LES AUTRES.</a:t>
            </a:r>
          </a:p>
        </p:txBody>
      </p:sp>
    </p:spTree>
    <p:extLst>
      <p:ext uri="{BB962C8B-B14F-4D97-AF65-F5344CB8AC3E}">
        <p14:creationId xmlns:p14="http://schemas.microsoft.com/office/powerpoint/2010/main" val="173377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06353"/>
            <a:ext cx="10515600" cy="39198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345719">
            <a:off x="-625418" y="-28019"/>
            <a:ext cx="2801291" cy="210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85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72" y="6309320"/>
            <a:ext cx="821868" cy="46094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720000"/>
          </a:xfrm>
        </p:spPr>
        <p:txBody>
          <a:bodyPr>
            <a:normAutofit/>
          </a:bodyPr>
          <a:lstStyle>
            <a:lvl1pPr algn="l">
              <a:defRPr sz="2400" b="0" cap="all" baseline="0">
                <a:solidFill>
                  <a:srgbClr val="0092C8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r-FR" dirty="0"/>
              <a:t>TITRE SOUS SECTION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9600" y="1268759"/>
            <a:ext cx="10972800" cy="4860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D2D00922-15CC-4503-869C-204F0580D7BB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33516" y="2021541"/>
            <a:ext cx="6858002" cy="281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6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72" y="6309320"/>
            <a:ext cx="847994" cy="46094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33516" y="2021541"/>
            <a:ext cx="6858002" cy="28149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720000"/>
          </a:xfrm>
        </p:spPr>
        <p:txBody>
          <a:bodyPr>
            <a:normAutofit/>
          </a:bodyPr>
          <a:lstStyle>
            <a:lvl1pPr algn="l">
              <a:defRPr sz="2400" cap="all" baseline="0">
                <a:solidFill>
                  <a:srgbClr val="0092C8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09600" y="1268759"/>
            <a:ext cx="5384800" cy="4860000"/>
          </a:xfrm>
        </p:spPr>
        <p:txBody>
          <a:bodyPr>
            <a:normAutofit/>
          </a:bodyPr>
          <a:lstStyle>
            <a:lvl1pPr>
              <a:defRPr sz="1800">
                <a:latin typeface="Gill Sans MT" panose="020B0502020104020203" pitchFamily="34" charset="0"/>
              </a:defRPr>
            </a:lvl1pPr>
            <a:lvl2pPr>
              <a:defRPr sz="1600">
                <a:latin typeface="Gill Sans MT" panose="020B0502020104020203" pitchFamily="34" charset="0"/>
              </a:defRPr>
            </a:lvl2pPr>
            <a:lvl3pPr>
              <a:defRPr sz="2000">
                <a:latin typeface="Gill Sans MT" panose="020B0502020104020203" pitchFamily="34" charset="0"/>
              </a:defRPr>
            </a:lvl3pPr>
            <a:lvl4pPr>
              <a:defRPr sz="1800">
                <a:latin typeface="Gill Sans MT" panose="020B0502020104020203" pitchFamily="34" charset="0"/>
              </a:defRPr>
            </a:lvl4pPr>
            <a:lvl5pPr>
              <a:defRPr sz="1800">
                <a:latin typeface="Gill Sans MT" panose="020B05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97600" y="1268758"/>
            <a:ext cx="5384800" cy="4860000"/>
          </a:xfrm>
        </p:spPr>
        <p:txBody>
          <a:bodyPr>
            <a:normAutofit/>
          </a:bodyPr>
          <a:lstStyle>
            <a:lvl1pPr>
              <a:defRPr sz="1800">
                <a:latin typeface="Gill Sans MT" panose="020B0502020104020203" pitchFamily="34" charset="0"/>
              </a:defRPr>
            </a:lvl1pPr>
            <a:lvl2pPr>
              <a:defRPr sz="1600">
                <a:latin typeface="Gill Sans MT" panose="020B0502020104020203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D2D00922-15CC-4503-869C-204F0580D7BB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943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72" y="6309320"/>
            <a:ext cx="847994" cy="46094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33516" y="2021541"/>
            <a:ext cx="6858002" cy="28149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720000"/>
          </a:xfrm>
        </p:spPr>
        <p:txBody>
          <a:bodyPr>
            <a:normAutofit/>
          </a:bodyPr>
          <a:lstStyle>
            <a:lvl1pPr algn="l">
              <a:defRPr sz="2400" cap="all" baseline="0">
                <a:solidFill>
                  <a:srgbClr val="0092C8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  <a:solidFill>
            <a:srgbClr val="0092C8"/>
          </a:solidFill>
          <a:ln>
            <a:solidFill>
              <a:srgbClr val="0389B9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800" b="0" cap="all" baseline="0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ICI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ln>
            <a:solidFill>
              <a:srgbClr val="0092C8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 sz="1600">
                <a:latin typeface="Gill Sans MT" panose="020B0502020104020203" pitchFamily="34" charset="0"/>
              </a:defRPr>
            </a:lvl3pPr>
            <a:lvl4pPr>
              <a:defRPr sz="1400">
                <a:latin typeface="Gill Sans MT" panose="020B0502020104020203" pitchFamily="34" charset="0"/>
              </a:defRPr>
            </a:lvl4pPr>
            <a:lvl5pPr>
              <a:defRPr sz="1400">
                <a:latin typeface="Gill Sans MT" panose="020B05020201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fr-FR" dirty="0"/>
          </a:p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  <a:solidFill>
            <a:srgbClr val="EBE600"/>
          </a:solidFill>
          <a:ln>
            <a:solidFill>
              <a:srgbClr val="EBE600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2800" b="0" cap="all" baseline="0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ICI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ln>
            <a:solidFill>
              <a:srgbClr val="EBE600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fr-FR" dirty="0"/>
          </a:p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D2D00922-15CC-4503-869C-204F0580D7BB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1575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72" y="6309320"/>
            <a:ext cx="821868" cy="46094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33516" y="2021541"/>
            <a:ext cx="6858002" cy="28149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720000"/>
          </a:xfrm>
        </p:spPr>
        <p:txBody>
          <a:bodyPr>
            <a:normAutofit/>
          </a:bodyPr>
          <a:lstStyle>
            <a:lvl1pPr algn="l">
              <a:defRPr sz="2400" cap="all" baseline="0">
                <a:solidFill>
                  <a:srgbClr val="0092C8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D2D00922-15CC-4503-869C-204F0580D7BB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7982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72" y="6309320"/>
            <a:ext cx="960000" cy="46094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13184" y="2013182"/>
            <a:ext cx="6858002" cy="28316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  <a:solidFill>
            <a:srgbClr val="0092C8"/>
          </a:solidFill>
          <a:ln>
            <a:solidFill>
              <a:srgbClr val="0092C8"/>
            </a:solidFill>
          </a:ln>
        </p:spPr>
        <p:txBody>
          <a:bodyPr anchor="ctr">
            <a:noAutofit/>
          </a:bodyPr>
          <a:lstStyle>
            <a:lvl1pPr algn="l">
              <a:defRPr sz="2400" b="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r-FR" dirty="0"/>
              <a:t>CLIQUEZ POUR MODIFIER LE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2000">
                <a:latin typeface="Gill Sans MT" panose="020B0502020104020203" pitchFamily="34" charset="0"/>
              </a:defRPr>
            </a:lvl1pPr>
            <a:lvl2pPr>
              <a:defRPr sz="1800">
                <a:latin typeface="Gill Sans MT" panose="020B0502020104020203" pitchFamily="34" charset="0"/>
              </a:defRPr>
            </a:lvl2pPr>
            <a:lvl3pPr>
              <a:defRPr sz="1400">
                <a:latin typeface="Gill Sans MT" panose="020B0502020104020203" pitchFamily="34" charset="0"/>
              </a:defRPr>
            </a:lvl3pPr>
            <a:lvl4pPr>
              <a:defRPr sz="1200">
                <a:latin typeface="Gill Sans MT" panose="020B0502020104020203" pitchFamily="34" charset="0"/>
              </a:defRPr>
            </a:lvl4pPr>
            <a:lvl5pPr>
              <a:defRPr sz="1200">
                <a:latin typeface="Gill Sans MT" panose="020B05020201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ln>
            <a:solidFill>
              <a:srgbClr val="0092C8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600">
                <a:latin typeface="Gill Sans MT" panose="020B05020201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Gill Sans MT" panose="020B0502020104020203" pitchFamily="34" charset="0"/>
              </a:defRPr>
            </a:lvl1pPr>
          </a:lstStyle>
          <a:p>
            <a:fld id="{D2D00922-15CC-4503-869C-204F0580D7BB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7396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72" y="6309320"/>
            <a:ext cx="808805" cy="46094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24607" y="2024604"/>
            <a:ext cx="6896913" cy="284770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ctr">
            <a:normAutofit/>
          </a:bodyPr>
          <a:lstStyle>
            <a:lvl1pPr algn="ctr">
              <a:defRPr sz="16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r-FR" dirty="0"/>
              <a:t>Titre figure </a:t>
            </a:r>
            <a:endParaRPr lang="fr-CA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Gill Sans MT" panose="020B0502020104020203" pitchFamily="34" charset="0"/>
              </a:defRPr>
            </a:lvl1pPr>
          </a:lstStyle>
          <a:p>
            <a:fld id="{D2D00922-15CC-4503-869C-204F0580D7BB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7227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4106"/>
          <p:cNvSpPr/>
          <p:nvPr userDrawn="1"/>
        </p:nvSpPr>
        <p:spPr>
          <a:xfrm>
            <a:off x="5384" y="-2"/>
            <a:ext cx="7434765" cy="6858002"/>
          </a:xfrm>
          <a:prstGeom prst="rect">
            <a:avLst/>
          </a:prstGeom>
          <a:solidFill>
            <a:srgbClr val="EBE600"/>
          </a:solidFill>
          <a:ln>
            <a:solidFill>
              <a:srgbClr val="EB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pic>
        <p:nvPicPr>
          <p:cNvPr id="43" name="Image 4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595328" y="2013183"/>
            <a:ext cx="6858002" cy="283163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13182" y="2013181"/>
            <a:ext cx="6858002" cy="283163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18256667" y="10098360"/>
            <a:ext cx="2160000" cy="405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2400" y="10104948"/>
            <a:ext cx="2544000" cy="641484"/>
          </a:xfrm>
          <a:prstGeom prst="rect">
            <a:avLst/>
          </a:prstGeom>
        </p:spPr>
      </p:pic>
      <p:pic>
        <p:nvPicPr>
          <p:cNvPr id="16" name="Picture 2" descr="http://www2.gouv.qc.ca/entreprises/portail/PA_AnkaraBrowserWAR/browser/browser/d2QYUShpb9GgQrfjSDKKJ4LGZCNcDFfQHNzHd5znzvWENapScxS8hi5lLFXUUjM1IO3pn3_9Bc14wwzFYlMN5A%3D%3D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44053" y="10818441"/>
            <a:ext cx="2400000" cy="36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 rotWithShape="1"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10128448" y="6309320"/>
            <a:ext cx="1680000" cy="315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405" y="6309320"/>
            <a:ext cx="1968000" cy="496244"/>
          </a:xfrm>
          <a:prstGeom prst="rect">
            <a:avLst/>
          </a:prstGeom>
        </p:spPr>
      </p:pic>
      <p:pic>
        <p:nvPicPr>
          <p:cNvPr id="21" name="Picture 2" descr="http://www2.gouv.qc.ca/entreprises/portail/PA_AnkaraBrowserWAR/browser/browser/d2QYUShpb9GgQrfjSDKKJ4LGZCNcDFfQHNzHd5znzvWENapScxS8hi5lLFXUUjM1IO3pn3_9Bc14wwzFYlMN5A%3D%3D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9931" y="5875100"/>
            <a:ext cx="1920000" cy="29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ZoneTexte 4100"/>
          <p:cNvSpPr txBox="1"/>
          <p:nvPr userDrawn="1"/>
        </p:nvSpPr>
        <p:spPr>
          <a:xfrm>
            <a:off x="7440149" y="-2"/>
            <a:ext cx="4751851" cy="35086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r"/>
            <a:endParaRPr lang="fr-FR" sz="14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lvl="0" algn="r"/>
            <a:r>
              <a:rPr lang="fr-FR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QUESTIONS</a:t>
            </a:r>
          </a:p>
          <a:p>
            <a:pPr lvl="0" algn="r"/>
            <a:r>
              <a:rPr lang="fr-FR" sz="2400" dirty="0">
                <a:solidFill>
                  <a:schemeClr val="bg1"/>
                </a:solidFill>
                <a:latin typeface="Gill Sans MT" panose="020B0502020104020203" pitchFamily="34" charset="0"/>
              </a:rPr>
              <a:t>COMMENTAIRES</a:t>
            </a:r>
          </a:p>
          <a:p>
            <a:pPr lvl="0" algn="r"/>
            <a:endParaRPr lang="fr-FR" sz="18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lvl="0" algn="r"/>
            <a:r>
              <a:rPr lang="fr-FR" sz="2400" dirty="0">
                <a:solidFill>
                  <a:schemeClr val="bg1"/>
                </a:solidFill>
                <a:latin typeface="Gill Sans MT" panose="020B0502020104020203" pitchFamily="34" charset="0"/>
              </a:rPr>
              <a:t>COMMENT COLLABORER</a:t>
            </a:r>
          </a:p>
          <a:p>
            <a:pPr lvl="0" algn="r"/>
            <a:endParaRPr lang="fr-FR" sz="24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r"/>
            <a:r>
              <a:rPr lang="fr-CA" sz="3200" b="1" dirty="0">
                <a:solidFill>
                  <a:schemeClr val="bg1"/>
                </a:solidFill>
                <a:latin typeface="Gill Sans MT" panose="020B0502020104020203" pitchFamily="34" charset="0"/>
              </a:rPr>
              <a:t>CTTEI.COM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fr-CA" sz="2400" kern="1200" dirty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  <a:sym typeface="Wingdings 2"/>
              </a:rPr>
              <a:t>450 551-8090 poste 3516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fr-CA" sz="2400" kern="1200" dirty="0">
                <a:solidFill>
                  <a:srgbClr val="EBE600"/>
                </a:solidFill>
                <a:latin typeface="Gill Sans MT" panose="020B0502020104020203" pitchFamily="34" charset="0"/>
                <a:ea typeface="+mn-ea"/>
                <a:cs typeface="+mn-cs"/>
                <a:sym typeface="Wingdings 2"/>
              </a:rPr>
              <a:t>info@cttei.com </a:t>
            </a:r>
            <a:endParaRPr lang="fr-CA" sz="2400" dirty="0">
              <a:solidFill>
                <a:srgbClr val="EBE600"/>
              </a:solidFill>
              <a:latin typeface="Gill Sans MT" panose="020B0502020104020203" pitchFamily="34" charset="0"/>
              <a:ea typeface="ＭＳ Ｐゴシック" pitchFamily="127" charset="-128"/>
              <a:cs typeface="ＭＳ Ｐゴシック" pitchFamily="127" charset="-128"/>
              <a:sym typeface="Wingdings 2"/>
            </a:endParaRPr>
          </a:p>
          <a:p>
            <a:pPr lvl="0" algn="r"/>
            <a:endParaRPr lang="fr-FR" sz="14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104" name="Espace réservé du texte 4103"/>
          <p:cNvSpPr>
            <a:spLocks noGrp="1"/>
          </p:cNvSpPr>
          <p:nvPr>
            <p:ph type="body" sz="quarter" idx="11" hasCustomPrompt="1"/>
          </p:nvPr>
        </p:nvSpPr>
        <p:spPr>
          <a:xfrm>
            <a:off x="2863200" y="2708921"/>
            <a:ext cx="4368800" cy="981075"/>
          </a:xfrm>
        </p:spPr>
        <p:txBody>
          <a:bodyPr/>
          <a:lstStyle>
            <a:lvl1pPr marL="0" indent="0" algn="r">
              <a:lnSpc>
                <a:spcPts val="2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Vos coordonnées </a:t>
            </a:r>
          </a:p>
          <a:p>
            <a:pPr lvl="0"/>
            <a:r>
              <a:rPr lang="fr-FR" dirty="0"/>
              <a:t>Nom </a:t>
            </a:r>
          </a:p>
          <a:p>
            <a:pPr lvl="0"/>
            <a:r>
              <a:rPr lang="fr-FR" dirty="0"/>
              <a:t>Courriel</a:t>
            </a:r>
          </a:p>
          <a:p>
            <a:pPr lvl="0"/>
            <a:r>
              <a:rPr lang="fr-FR" dirty="0"/>
              <a:t>Téléphone </a:t>
            </a:r>
            <a:endParaRPr lang="fr-CA" dirty="0"/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5229426"/>
            <a:ext cx="7450036" cy="1645816"/>
          </a:xfrm>
          <a:prstGeom prst="rect">
            <a:avLst/>
          </a:prstGeom>
        </p:spPr>
      </p:pic>
      <p:pic>
        <p:nvPicPr>
          <p:cNvPr id="4106" name="Image 410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931" y="4077072"/>
            <a:ext cx="2400000" cy="1152354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385" y="0"/>
            <a:ext cx="7450036" cy="164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6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4106"/>
          <p:cNvSpPr/>
          <p:nvPr userDrawn="1"/>
        </p:nvSpPr>
        <p:spPr>
          <a:xfrm>
            <a:off x="5384" y="-2"/>
            <a:ext cx="7434765" cy="6858002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pic>
        <p:nvPicPr>
          <p:cNvPr id="43" name="Image 4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595328" y="2013183"/>
            <a:ext cx="6858002" cy="283163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13182" y="2013181"/>
            <a:ext cx="6858002" cy="283163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18256667" y="10098360"/>
            <a:ext cx="2160000" cy="405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2400" y="10104948"/>
            <a:ext cx="2544000" cy="641484"/>
          </a:xfrm>
          <a:prstGeom prst="rect">
            <a:avLst/>
          </a:prstGeom>
        </p:spPr>
      </p:pic>
      <p:pic>
        <p:nvPicPr>
          <p:cNvPr id="16" name="Picture 2" descr="http://www2.gouv.qc.ca/entreprises/portail/PA_AnkaraBrowserWAR/browser/browser/d2QYUShpb9GgQrfjSDKKJ4LGZCNcDFfQHNzHd5znzvWENapScxS8hi5lLFXUUjM1IO3pn3_9Bc14wwzFYlMN5A%3D%3D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44053" y="10818441"/>
            <a:ext cx="2400000" cy="36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 rotWithShape="1"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10128448" y="6309320"/>
            <a:ext cx="1680000" cy="315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405" y="6309320"/>
            <a:ext cx="1968000" cy="496244"/>
          </a:xfrm>
          <a:prstGeom prst="rect">
            <a:avLst/>
          </a:prstGeom>
        </p:spPr>
      </p:pic>
      <p:pic>
        <p:nvPicPr>
          <p:cNvPr id="21" name="Picture 2" descr="http://www2.gouv.qc.ca/entreprises/portail/PA_AnkaraBrowserWAR/browser/browser/d2QYUShpb9GgQrfjSDKKJ4LGZCNcDFfQHNzHd5znzvWENapScxS8hi5lLFXUUjM1IO3pn3_9Bc14wwzFYlMN5A%3D%3D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9931" y="5875100"/>
            <a:ext cx="1920000" cy="29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ZoneTexte 4100"/>
          <p:cNvSpPr txBox="1"/>
          <p:nvPr userDrawn="1"/>
        </p:nvSpPr>
        <p:spPr>
          <a:xfrm>
            <a:off x="7440149" y="-2"/>
            <a:ext cx="4751851" cy="35086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r"/>
            <a:endParaRPr lang="fr-FR" sz="14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lvl="0" algn="r"/>
            <a:r>
              <a:rPr lang="fr-FR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QUESTIONS</a:t>
            </a:r>
          </a:p>
          <a:p>
            <a:pPr lvl="0" algn="r"/>
            <a:r>
              <a:rPr lang="fr-FR" sz="2400" dirty="0">
                <a:solidFill>
                  <a:schemeClr val="bg1"/>
                </a:solidFill>
                <a:latin typeface="Gill Sans MT" panose="020B0502020104020203" pitchFamily="34" charset="0"/>
              </a:rPr>
              <a:t>COMMENTAIRES</a:t>
            </a:r>
          </a:p>
          <a:p>
            <a:pPr lvl="0" algn="r"/>
            <a:endParaRPr lang="fr-FR" sz="18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lvl="0" algn="r"/>
            <a:r>
              <a:rPr lang="fr-FR" sz="2400" dirty="0">
                <a:solidFill>
                  <a:schemeClr val="bg1"/>
                </a:solidFill>
                <a:latin typeface="Gill Sans MT" panose="020B0502020104020203" pitchFamily="34" charset="0"/>
              </a:rPr>
              <a:t>COMMENT COLLABORER</a:t>
            </a:r>
          </a:p>
          <a:p>
            <a:pPr lvl="0" algn="r"/>
            <a:endParaRPr lang="fr-FR" sz="24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r"/>
            <a:r>
              <a:rPr lang="fr-CA" sz="3200" b="1" dirty="0">
                <a:solidFill>
                  <a:schemeClr val="bg1"/>
                </a:solidFill>
                <a:latin typeface="Gill Sans MT" panose="020B0502020104020203" pitchFamily="34" charset="0"/>
              </a:rPr>
              <a:t>CTTEI.COM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fr-CA" sz="2400" kern="1200" dirty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  <a:sym typeface="Wingdings 2"/>
              </a:rPr>
              <a:t>450 551-8090 poste 3516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fr-CA" sz="2400" kern="1200" dirty="0">
                <a:solidFill>
                  <a:srgbClr val="EBE600"/>
                </a:solidFill>
                <a:latin typeface="Gill Sans MT" panose="020B0502020104020203" pitchFamily="34" charset="0"/>
                <a:ea typeface="+mn-ea"/>
                <a:cs typeface="+mn-cs"/>
                <a:sym typeface="Wingdings 2"/>
              </a:rPr>
              <a:t>info@cttei.com </a:t>
            </a:r>
            <a:endParaRPr lang="fr-CA" sz="2400" dirty="0">
              <a:solidFill>
                <a:srgbClr val="EBE600"/>
              </a:solidFill>
              <a:latin typeface="Gill Sans MT" panose="020B0502020104020203" pitchFamily="34" charset="0"/>
              <a:ea typeface="ＭＳ Ｐゴシック" pitchFamily="127" charset="-128"/>
              <a:cs typeface="ＭＳ Ｐゴシック" pitchFamily="127" charset="-128"/>
              <a:sym typeface="Wingdings 2"/>
            </a:endParaRPr>
          </a:p>
          <a:p>
            <a:pPr lvl="0" algn="r"/>
            <a:endParaRPr lang="fr-FR" sz="14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104" name="Espace réservé du texte 4103"/>
          <p:cNvSpPr>
            <a:spLocks noGrp="1"/>
          </p:cNvSpPr>
          <p:nvPr>
            <p:ph type="body" sz="quarter" idx="11" hasCustomPrompt="1"/>
          </p:nvPr>
        </p:nvSpPr>
        <p:spPr>
          <a:xfrm>
            <a:off x="2863200" y="2708921"/>
            <a:ext cx="4368800" cy="981075"/>
          </a:xfrm>
        </p:spPr>
        <p:txBody>
          <a:bodyPr/>
          <a:lstStyle>
            <a:lvl1pPr marL="0" indent="0" algn="r">
              <a:lnSpc>
                <a:spcPts val="2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Vos coordonnées </a:t>
            </a:r>
          </a:p>
          <a:p>
            <a:pPr lvl="0"/>
            <a:r>
              <a:rPr lang="fr-FR" dirty="0"/>
              <a:t>Nom </a:t>
            </a:r>
          </a:p>
          <a:p>
            <a:pPr lvl="0"/>
            <a:r>
              <a:rPr lang="fr-FR" dirty="0"/>
              <a:t>Courriel</a:t>
            </a:r>
          </a:p>
          <a:p>
            <a:pPr lvl="0"/>
            <a:r>
              <a:rPr lang="fr-FR" dirty="0"/>
              <a:t>Téléphone </a:t>
            </a:r>
            <a:endParaRPr lang="fr-CA" dirty="0"/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5229426"/>
            <a:ext cx="7450036" cy="1645816"/>
          </a:xfrm>
          <a:prstGeom prst="rect">
            <a:avLst/>
          </a:prstGeom>
        </p:spPr>
      </p:pic>
      <p:pic>
        <p:nvPicPr>
          <p:cNvPr id="4106" name="Image 410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931" y="4077072"/>
            <a:ext cx="2400000" cy="1152354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385" y="0"/>
            <a:ext cx="7450036" cy="164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595328" y="2013183"/>
            <a:ext cx="6858002" cy="283163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13182" y="2013181"/>
            <a:ext cx="6858002" cy="283163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18256667" y="10098360"/>
            <a:ext cx="2160000" cy="405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2400" y="10104948"/>
            <a:ext cx="2544000" cy="641484"/>
          </a:xfrm>
          <a:prstGeom prst="rect">
            <a:avLst/>
          </a:prstGeom>
        </p:spPr>
      </p:pic>
      <p:pic>
        <p:nvPicPr>
          <p:cNvPr id="16" name="Picture 2" descr="http://www2.gouv.qc.ca/entreprises/portail/PA_AnkaraBrowserWAR/browser/browser/d2QYUShpb9GgQrfjSDKKJ4LGZCNcDFfQHNzHd5znzvWENapScxS8hi5lLFXUUjM1IO3pn3_9Bc14wwzFYlMN5A%3D%3D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44053" y="10818441"/>
            <a:ext cx="2400000" cy="36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 rotWithShape="1"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10128448" y="6309320"/>
            <a:ext cx="1680000" cy="315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405" y="6309320"/>
            <a:ext cx="1968000" cy="496244"/>
          </a:xfrm>
          <a:prstGeom prst="rect">
            <a:avLst/>
          </a:prstGeom>
        </p:spPr>
      </p:pic>
      <p:pic>
        <p:nvPicPr>
          <p:cNvPr id="21" name="Picture 2" descr="http://www2.gouv.qc.ca/entreprises/portail/PA_AnkaraBrowserWAR/browser/browser/d2QYUShpb9GgQrfjSDKKJ4LGZCNcDFfQHNzHd5znzvWENapScxS8hi5lLFXUUjM1IO3pn3_9Bc14wwzFYlMN5A%3D%3D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9931" y="5875100"/>
            <a:ext cx="1920000" cy="29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ZoneTexte 4100"/>
          <p:cNvSpPr txBox="1"/>
          <p:nvPr userDrawn="1"/>
        </p:nvSpPr>
        <p:spPr>
          <a:xfrm>
            <a:off x="7440149" y="-2"/>
            <a:ext cx="4751851" cy="35086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r"/>
            <a:endParaRPr lang="fr-FR" sz="14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lvl="0" algn="r"/>
            <a:r>
              <a:rPr lang="fr-FR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QUESTIONS</a:t>
            </a:r>
          </a:p>
          <a:p>
            <a:pPr lvl="0" algn="r"/>
            <a:r>
              <a:rPr lang="fr-FR" sz="2400" dirty="0">
                <a:solidFill>
                  <a:schemeClr val="bg1"/>
                </a:solidFill>
                <a:latin typeface="Gill Sans MT" panose="020B0502020104020203" pitchFamily="34" charset="0"/>
              </a:rPr>
              <a:t>COMMENTAIRES</a:t>
            </a:r>
          </a:p>
          <a:p>
            <a:pPr lvl="0" algn="r"/>
            <a:endParaRPr lang="fr-FR" sz="18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lvl="0" algn="r"/>
            <a:r>
              <a:rPr lang="fr-FR" sz="2400" dirty="0">
                <a:solidFill>
                  <a:schemeClr val="bg1"/>
                </a:solidFill>
                <a:latin typeface="Gill Sans MT" panose="020B0502020104020203" pitchFamily="34" charset="0"/>
              </a:rPr>
              <a:t>COMMENT COLLABORER</a:t>
            </a:r>
          </a:p>
          <a:p>
            <a:pPr lvl="0" algn="r"/>
            <a:endParaRPr lang="fr-FR" sz="24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r"/>
            <a:r>
              <a:rPr lang="fr-CA" sz="3200" b="1" dirty="0">
                <a:solidFill>
                  <a:schemeClr val="bg1"/>
                </a:solidFill>
                <a:latin typeface="Gill Sans MT" panose="020B0502020104020203" pitchFamily="34" charset="0"/>
              </a:rPr>
              <a:t>CTTEI.COM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fr-CA" sz="2400" kern="1200" dirty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  <a:sym typeface="Wingdings 2"/>
              </a:rPr>
              <a:t>450 551-8090 poste 3516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fr-CA" sz="2400" kern="1200" dirty="0">
                <a:solidFill>
                  <a:srgbClr val="EBE600"/>
                </a:solidFill>
                <a:latin typeface="Gill Sans MT" panose="020B0502020104020203" pitchFamily="34" charset="0"/>
                <a:ea typeface="+mn-ea"/>
                <a:cs typeface="+mn-cs"/>
                <a:sym typeface="Wingdings 2"/>
              </a:rPr>
              <a:t>info@cttei.com </a:t>
            </a:r>
            <a:endParaRPr lang="fr-CA" sz="2400" dirty="0">
              <a:solidFill>
                <a:srgbClr val="EBE600"/>
              </a:solidFill>
              <a:latin typeface="Gill Sans MT" panose="020B0502020104020203" pitchFamily="34" charset="0"/>
              <a:ea typeface="ＭＳ Ｐゴシック" pitchFamily="127" charset="-128"/>
              <a:cs typeface="ＭＳ Ｐゴシック" pitchFamily="127" charset="-128"/>
              <a:sym typeface="Wingdings 2"/>
            </a:endParaRPr>
          </a:p>
          <a:p>
            <a:pPr lvl="0" algn="r"/>
            <a:endParaRPr lang="fr-FR" sz="14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104" name="Espace réservé du texte 4103"/>
          <p:cNvSpPr>
            <a:spLocks noGrp="1"/>
          </p:cNvSpPr>
          <p:nvPr>
            <p:ph type="body" sz="quarter" idx="11" hasCustomPrompt="1"/>
          </p:nvPr>
        </p:nvSpPr>
        <p:spPr>
          <a:xfrm>
            <a:off x="2863200" y="2708921"/>
            <a:ext cx="4368800" cy="981075"/>
          </a:xfrm>
        </p:spPr>
        <p:txBody>
          <a:bodyPr/>
          <a:lstStyle>
            <a:lvl1pPr marL="0" indent="0" algn="r">
              <a:lnSpc>
                <a:spcPts val="2000"/>
              </a:lnSpc>
              <a:spcBef>
                <a:spcPts val="0"/>
              </a:spcBef>
              <a:buNone/>
              <a:defRPr baseline="0">
                <a:solidFill>
                  <a:srgbClr val="EBE600"/>
                </a:solidFill>
              </a:defRPr>
            </a:lvl1pPr>
          </a:lstStyle>
          <a:p>
            <a:pPr lvl="0"/>
            <a:r>
              <a:rPr lang="fr-FR" dirty="0"/>
              <a:t>Vos coordonnées </a:t>
            </a:r>
          </a:p>
          <a:p>
            <a:pPr lvl="0"/>
            <a:r>
              <a:rPr lang="fr-FR" dirty="0"/>
              <a:t>Fonction </a:t>
            </a:r>
          </a:p>
          <a:p>
            <a:pPr lvl="0"/>
            <a:r>
              <a:rPr lang="fr-FR" dirty="0"/>
              <a:t>Courriel</a:t>
            </a:r>
          </a:p>
          <a:p>
            <a:pPr lvl="0"/>
            <a:r>
              <a:rPr lang="fr-FR" dirty="0"/>
              <a:t>Téléphone </a:t>
            </a:r>
            <a:endParaRPr lang="fr-CA" dirty="0"/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5229426"/>
            <a:ext cx="7450036" cy="1645816"/>
          </a:xfrm>
          <a:prstGeom prst="rect">
            <a:avLst/>
          </a:prstGeom>
        </p:spPr>
      </p:pic>
      <p:pic>
        <p:nvPicPr>
          <p:cNvPr id="4106" name="Image 410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931" y="4077072"/>
            <a:ext cx="2400000" cy="1152354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385" y="0"/>
            <a:ext cx="7450036" cy="164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2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D35B-09D4-4ECE-9F8A-038D2024310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872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512966"/>
            <a:ext cx="10515600" cy="2852737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392691"/>
            <a:ext cx="105156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029273">
            <a:off x="9437" y="-1125274"/>
            <a:ext cx="2856306" cy="342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20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D35B-09D4-4ECE-9F8A-038D2024310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37011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D35B-09D4-4ECE-9F8A-038D2024310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5159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D35B-09D4-4ECE-9F8A-038D2024310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8113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D35B-09D4-4ECE-9F8A-038D2024310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36439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D35B-09D4-4ECE-9F8A-038D2024310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22564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D35B-09D4-4ECE-9F8A-038D2024310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4073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D35B-09D4-4ECE-9F8A-038D2024310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56092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D35B-09D4-4ECE-9F8A-038D2024310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97702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D35B-09D4-4ECE-9F8A-038D2024310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92516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D35B-09D4-4ECE-9F8A-038D2024310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16255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174779">
            <a:off x="-337565" y="4961261"/>
            <a:ext cx="1595153" cy="222230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237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237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0681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4106"/>
          <p:cNvSpPr/>
          <p:nvPr userDrawn="1"/>
        </p:nvSpPr>
        <p:spPr>
          <a:xfrm>
            <a:off x="5384" y="-2"/>
            <a:ext cx="7434765" cy="6858002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pic>
        <p:nvPicPr>
          <p:cNvPr id="43" name="Image 4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595328" y="2013183"/>
            <a:ext cx="6858002" cy="283163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13182" y="2013181"/>
            <a:ext cx="6858002" cy="283163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56667" y="10098360"/>
            <a:ext cx="2160000" cy="405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2400" y="10104948"/>
            <a:ext cx="2544000" cy="641484"/>
          </a:xfrm>
          <a:prstGeom prst="rect">
            <a:avLst/>
          </a:prstGeom>
        </p:spPr>
      </p:pic>
      <p:pic>
        <p:nvPicPr>
          <p:cNvPr id="16" name="Picture 2" descr="http://www2.gouv.qc.ca/entreprises/portail/PA_AnkaraBrowserWAR/browser/browser/d2QYUShpb9GgQrfjSDKKJ4LGZCNcDFfQHNzHd5znzvWENapScxS8hi5lLFXUUjM1IO3pn3_9Bc14wwzFYlMN5A%3D%3D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44053" y="10818441"/>
            <a:ext cx="2400000" cy="36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 rotWithShape="1">
          <a:blip r:embed="rId9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8448" y="6309320"/>
            <a:ext cx="1680000" cy="315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11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405" y="6309320"/>
            <a:ext cx="1968000" cy="496244"/>
          </a:xfrm>
          <a:prstGeom prst="rect">
            <a:avLst/>
          </a:prstGeom>
        </p:spPr>
      </p:pic>
      <p:pic>
        <p:nvPicPr>
          <p:cNvPr id="21" name="Picture 2" descr="http://www2.gouv.qc.ca/entreprises/portail/PA_AnkaraBrowserWAR/browser/browser/d2QYUShpb9GgQrfjSDKKJ4LGZCNcDFfQHNzHd5znzvWENapScxS8hi5lLFXUUjM1IO3pn3_9Bc14wwzFYlMN5A%3D%3D"/>
          <p:cNvPicPr>
            <a:picLocks noChangeAspect="1" noChangeArrowheads="1"/>
          </p:cNvPicPr>
          <p:nvPr userDrawn="1"/>
        </p:nvPicPr>
        <p:blipFill>
          <a:blip r:embed="rId1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9931" y="5875100"/>
            <a:ext cx="1920000" cy="29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ZoneTexte 4100"/>
          <p:cNvSpPr txBox="1"/>
          <p:nvPr userDrawn="1"/>
        </p:nvSpPr>
        <p:spPr>
          <a:xfrm>
            <a:off x="7440149" y="-2"/>
            <a:ext cx="4751851" cy="35086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r"/>
            <a:endParaRPr lang="fr-FR" sz="1400" b="1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lvl="0" algn="r"/>
            <a:r>
              <a:rPr lang="fr-FR" sz="2400" b="1">
                <a:solidFill>
                  <a:schemeClr val="bg1"/>
                </a:solidFill>
                <a:latin typeface="Gill Sans MT" panose="020B0502020104020203" pitchFamily="34" charset="0"/>
              </a:rPr>
              <a:t>QUESTIONS</a:t>
            </a:r>
          </a:p>
          <a:p>
            <a:pPr lvl="0" algn="r"/>
            <a:r>
              <a:rPr lang="fr-FR" sz="2400">
                <a:solidFill>
                  <a:schemeClr val="bg1"/>
                </a:solidFill>
                <a:latin typeface="Gill Sans MT" panose="020B0502020104020203" pitchFamily="34" charset="0"/>
              </a:rPr>
              <a:t>COMMENTAIRES</a:t>
            </a:r>
          </a:p>
          <a:p>
            <a:pPr lvl="0" algn="r"/>
            <a:endParaRPr lang="fr-FR" sz="180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lvl="0" algn="r"/>
            <a:r>
              <a:rPr lang="fr-FR" sz="2400">
                <a:solidFill>
                  <a:schemeClr val="bg1"/>
                </a:solidFill>
                <a:latin typeface="Gill Sans MT" panose="020B0502020104020203" pitchFamily="34" charset="0"/>
              </a:rPr>
              <a:t>COMMENT COLLABORER</a:t>
            </a:r>
          </a:p>
          <a:p>
            <a:pPr lvl="0" algn="r"/>
            <a:endParaRPr lang="fr-FR" sz="240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r"/>
            <a:r>
              <a:rPr lang="fr-CA" sz="3200" b="1">
                <a:solidFill>
                  <a:schemeClr val="bg1"/>
                </a:solidFill>
                <a:latin typeface="Gill Sans MT" panose="020B0502020104020203" pitchFamily="34" charset="0"/>
              </a:rPr>
              <a:t>CTTEI.COM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fr-CA" sz="2400" kern="120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  <a:sym typeface="Wingdings 2"/>
              </a:rPr>
              <a:t>450 551-8090 poste 3516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fr-CA" sz="2400" kern="1200">
                <a:solidFill>
                  <a:srgbClr val="EBE600"/>
                </a:solidFill>
                <a:latin typeface="Gill Sans MT" panose="020B0502020104020203" pitchFamily="34" charset="0"/>
                <a:ea typeface="+mn-ea"/>
                <a:cs typeface="+mn-cs"/>
                <a:sym typeface="Wingdings 2"/>
              </a:rPr>
              <a:t>info@cttei.com </a:t>
            </a:r>
            <a:endParaRPr lang="fr-CA" sz="2400">
              <a:solidFill>
                <a:srgbClr val="EBE600"/>
              </a:solidFill>
              <a:latin typeface="Gill Sans MT" panose="020B0502020104020203" pitchFamily="34" charset="0"/>
              <a:ea typeface="ＭＳ Ｐゴシック" pitchFamily="127" charset="-128"/>
              <a:cs typeface="ＭＳ Ｐゴシック" pitchFamily="127" charset="-128"/>
              <a:sym typeface="Wingdings 2"/>
            </a:endParaRPr>
          </a:p>
          <a:p>
            <a:pPr lvl="0" algn="r"/>
            <a:endParaRPr lang="fr-FR" sz="140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104" name="Espace réservé du texte 4103"/>
          <p:cNvSpPr>
            <a:spLocks noGrp="1"/>
          </p:cNvSpPr>
          <p:nvPr>
            <p:ph type="body" sz="quarter" idx="11" hasCustomPrompt="1"/>
          </p:nvPr>
        </p:nvSpPr>
        <p:spPr>
          <a:xfrm>
            <a:off x="2863200" y="2708921"/>
            <a:ext cx="4368800" cy="981075"/>
          </a:xfrm>
        </p:spPr>
        <p:txBody>
          <a:bodyPr/>
          <a:lstStyle>
            <a:lvl1pPr marL="0" indent="0" algn="r">
              <a:lnSpc>
                <a:spcPts val="2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Vos coordonnées </a:t>
            </a:r>
          </a:p>
          <a:p>
            <a:pPr lvl="0"/>
            <a:r>
              <a:rPr lang="fr-FR" dirty="0"/>
              <a:t>Nom </a:t>
            </a:r>
          </a:p>
          <a:p>
            <a:pPr lvl="0"/>
            <a:r>
              <a:rPr lang="fr-FR" dirty="0"/>
              <a:t>Courriel</a:t>
            </a:r>
          </a:p>
          <a:p>
            <a:pPr lvl="0"/>
            <a:r>
              <a:rPr lang="fr-FR" dirty="0"/>
              <a:t>Téléphone </a:t>
            </a:r>
            <a:endParaRPr lang="fr-CA" dirty="0"/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5229426"/>
            <a:ext cx="7450036" cy="1645816"/>
          </a:xfrm>
          <a:prstGeom prst="rect">
            <a:avLst/>
          </a:prstGeom>
        </p:spPr>
      </p:pic>
      <p:pic>
        <p:nvPicPr>
          <p:cNvPr id="4106" name="Image 4105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931" y="4077072"/>
            <a:ext cx="2400000" cy="1152354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385" y="0"/>
            <a:ext cx="7450036" cy="164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1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859797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27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27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071140">
            <a:off x="10237989" y="-660427"/>
            <a:ext cx="2266828" cy="279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1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1706" y="365125"/>
            <a:ext cx="8842094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85234">
            <a:off x="-168494" y="-412687"/>
            <a:ext cx="2663946" cy="214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5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509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224891">
            <a:off x="-392003" y="5714870"/>
            <a:ext cx="1722086" cy="139444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61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628708">
            <a:off x="10532801" y="-724033"/>
            <a:ext cx="1611539" cy="206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3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70927" y="365125"/>
            <a:ext cx="95828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0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9" name="Espace réservé du contenu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103" y="6013654"/>
            <a:ext cx="1615239" cy="72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3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59" r:id="rId12"/>
    <p:sldLayoutId id="2147483661" r:id="rId13"/>
    <p:sldLayoutId id="2147483666" r:id="rId14"/>
    <p:sldLayoutId id="2147483662" r:id="rId15"/>
    <p:sldLayoutId id="2147483665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00922-15CC-4503-869C-204F0580D7BB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908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92C8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6D35B-09D4-4ECE-9F8A-038D2024310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632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2.png"/><Relationship Id="rId3" Type="http://schemas.openxmlformats.org/officeDocument/2006/relationships/notesSlide" Target="../notesSlides/notesSlide1.xml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customXml" Target="../ink/ink1.xml"/><Relationship Id="rId11" Type="http://schemas.openxmlformats.org/officeDocument/2006/relationships/customXml" Target="../ink/ink3.xml"/><Relationship Id="rId5" Type="http://schemas.openxmlformats.org/officeDocument/2006/relationships/image" Target="../media/image48.png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customXml" Target="../ink/ink2.xml"/><Relationship Id="rId14" Type="http://schemas.openxmlformats.org/officeDocument/2006/relationships/image" Target="../media/image5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4.png"/><Relationship Id="rId7" Type="http://schemas.openxmlformats.org/officeDocument/2006/relationships/image" Target="../media/image69.jpg"/><Relationship Id="rId2" Type="http://schemas.openxmlformats.org/officeDocument/2006/relationships/image" Target="../media/image63.tif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tags" Target="../tags/tag11.xml"/><Relationship Id="rId7" Type="http://schemas.openxmlformats.org/officeDocument/2006/relationships/image" Target="../media/image75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12.xml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011382" y="2368747"/>
            <a:ext cx="10288451" cy="2085266"/>
          </a:xfrm>
        </p:spPr>
        <p:txBody>
          <a:bodyPr>
            <a:noAutofit/>
          </a:bodyPr>
          <a:lstStyle/>
          <a:p>
            <a:pPr algn="ctr">
              <a:lnSpc>
                <a:spcPts val="3600"/>
              </a:lnSpc>
            </a:pPr>
            <a:r>
              <a:rPr lang="fr-CA" sz="2800" dirty="0">
                <a:solidFill>
                  <a:schemeClr val="tx1"/>
                </a:solidFill>
              </a:rPr>
              <a:t>LA stérilisation passe en mode supercritique !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7252645" y="4165794"/>
            <a:ext cx="3809965" cy="2270969"/>
          </a:xfrm>
        </p:spPr>
        <p:txBody>
          <a:bodyPr>
            <a:normAutofit/>
          </a:bodyPr>
          <a:lstStyle/>
          <a:p>
            <a:endParaRPr lang="fr-CA" sz="2200" dirty="0"/>
          </a:p>
          <a:p>
            <a:r>
              <a:rPr lang="fr-CA" sz="2200" dirty="0"/>
              <a:t>Elisabeth BADENS, Ph. D. </a:t>
            </a:r>
          </a:p>
          <a:p>
            <a:r>
              <a:rPr lang="fr-CA" sz="2000" dirty="0"/>
              <a:t>Professeure AMU</a:t>
            </a:r>
          </a:p>
          <a:p>
            <a:r>
              <a:rPr lang="fr-CA" sz="2000" dirty="0"/>
              <a:t>Laboratoire M2P2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218D2B8-1F4D-4890-AACA-CC16FF6AD0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04" y="6148572"/>
            <a:ext cx="1340955" cy="52788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5E7A477-CA0A-4D7D-982F-0E98A7A43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1611" y="5973125"/>
            <a:ext cx="2334741" cy="70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BED5E29E-655A-5556-161A-D52130A527D5}"/>
                  </a:ext>
                </a:extLst>
              </p14:cNvPr>
              <p14:cNvContentPartPr/>
              <p14:nvPr/>
            </p14:nvContentPartPr>
            <p14:xfrm>
              <a:off x="10279045" y="6061448"/>
              <a:ext cx="1190880" cy="4032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BED5E29E-655A-5556-161A-D52130A527D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25405" y="5953808"/>
                <a:ext cx="12985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D68220ED-891D-133D-6AF2-D18B03BE5663}"/>
                  </a:ext>
                </a:extLst>
              </p14:cNvPr>
              <p14:cNvContentPartPr/>
              <p14:nvPr/>
            </p14:nvContentPartPr>
            <p14:xfrm>
              <a:off x="10249525" y="5884328"/>
              <a:ext cx="1537920" cy="103752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D68220ED-891D-133D-6AF2-D18B03BE566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195525" y="5776328"/>
                <a:ext cx="1645560" cy="12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01141415-42FB-8BED-6AF9-4C39CA2A5424}"/>
                  </a:ext>
                </a:extLst>
              </p14:cNvPr>
              <p14:cNvContentPartPr/>
              <p14:nvPr/>
            </p14:nvContentPartPr>
            <p14:xfrm>
              <a:off x="10338085" y="6016436"/>
              <a:ext cx="1055160" cy="57348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01141415-42FB-8BED-6AF9-4C39CA2A542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248445" y="5836796"/>
                <a:ext cx="1234800" cy="93312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65A91C00-DAE3-AE92-2BCE-B9CA308C93CC}"/>
              </a:ext>
            </a:extLst>
          </p:cNvPr>
          <p:cNvSpPr/>
          <p:nvPr/>
        </p:nvSpPr>
        <p:spPr>
          <a:xfrm>
            <a:off x="10288788" y="5973124"/>
            <a:ext cx="1760818" cy="7499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2B5B10B-AED4-F2AF-DFF0-1777AAC889E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7747" r="13161" b="26595"/>
          <a:stretch/>
        </p:blipFill>
        <p:spPr>
          <a:xfrm>
            <a:off x="8379235" y="1478919"/>
            <a:ext cx="3303638" cy="1132688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54AE6F-5EBB-83EC-CB65-B3DC5022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64AFA-1CD0-4CE5-86A9-969EE77FE3FF}" type="slidenum">
              <a:rPr lang="fr-CA" smtClean="0"/>
              <a:pPr>
                <a:defRPr/>
              </a:pPr>
              <a:t>1</a:t>
            </a:fld>
            <a:endParaRPr lang="fr-CA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8FBD6F9-698E-C56B-4F39-638C68E3A2CD}"/>
              </a:ext>
            </a:extLst>
          </p:cNvPr>
          <p:cNvSpPr txBox="1"/>
          <p:nvPr/>
        </p:nvSpPr>
        <p:spPr>
          <a:xfrm>
            <a:off x="1133475" y="4352555"/>
            <a:ext cx="610235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fr-CA" sz="2200" dirty="0">
                <a:latin typeface="Gill Sans MT" panose="020B0502020104020203" pitchFamily="34" charset="0"/>
              </a:rPr>
              <a:t>Jean-François VERMETTE, M. Sc.</a:t>
            </a:r>
          </a:p>
          <a:p>
            <a:pPr>
              <a:lnSpc>
                <a:spcPts val="1800"/>
              </a:lnSpc>
            </a:pPr>
            <a:r>
              <a:rPr lang="fr-CA" sz="2200" dirty="0">
                <a:latin typeface="Gill Sans MT" panose="020B0502020104020203" pitchFamily="34" charset="0"/>
              </a:rPr>
              <a:t>Directeur scientifique </a:t>
            </a:r>
          </a:p>
          <a:p>
            <a:pPr>
              <a:lnSpc>
                <a:spcPts val="1800"/>
              </a:lnSpc>
            </a:pPr>
            <a:r>
              <a:rPr lang="fr-CA" sz="2200" dirty="0">
                <a:latin typeface="Gill Sans MT" panose="020B0502020104020203" pitchFamily="34" charset="0"/>
              </a:rPr>
              <a:t>CTTÉI</a:t>
            </a:r>
          </a:p>
          <a:p>
            <a:endParaRPr lang="fr-CA" sz="18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1D6569F-2C11-61EF-C63B-DC0171AF1F6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81117" y="203657"/>
            <a:ext cx="3301283" cy="127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54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269A899-43DF-8142-82F3-104A0D9904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575050" y="5956301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21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C85546-1EB4-0C43-A129-5B5248E26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658" y="894398"/>
            <a:ext cx="0" cy="0"/>
          </a:xfrm>
          <a:prstGeom prst="rect">
            <a:avLst/>
          </a:prstGeom>
        </p:spPr>
      </p:pic>
      <p:sp>
        <p:nvSpPr>
          <p:cNvPr id="5" name="Rectangle à coins arrondis 32">
            <a:extLst>
              <a:ext uri="{FF2B5EF4-FFF2-40B4-BE49-F238E27FC236}">
                <a16:creationId xmlns:a16="http://schemas.microsoft.com/office/drawing/2014/main" id="{D0233A39-57EB-EB49-8ACF-01A1D7B565FB}"/>
              </a:ext>
            </a:extLst>
          </p:cNvPr>
          <p:cNvSpPr/>
          <p:nvPr/>
        </p:nvSpPr>
        <p:spPr>
          <a:xfrm>
            <a:off x="2430946" y="320572"/>
            <a:ext cx="6997147" cy="697324"/>
          </a:xfrm>
          <a:prstGeom prst="roundRect">
            <a:avLst/>
          </a:prstGeom>
          <a:solidFill>
            <a:schemeClr val="bg1"/>
          </a:solidFill>
          <a:ln cmpd="dbl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2" descr="Lattice Medical | Soft tissue reconstruction">
            <a:extLst>
              <a:ext uri="{FF2B5EF4-FFF2-40B4-BE49-F238E27FC236}">
                <a16:creationId xmlns:a16="http://schemas.microsoft.com/office/drawing/2014/main" id="{D3FF1AA1-F609-7D48-B834-75CF8BD63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25" y="2050499"/>
            <a:ext cx="1728000" cy="87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9724151-B856-5346-AA93-7EC794C324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86" t="12528" r="8613" b="16317"/>
          <a:stretch/>
        </p:blipFill>
        <p:spPr>
          <a:xfrm>
            <a:off x="8530280" y="2152918"/>
            <a:ext cx="1692000" cy="68197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C4AD6D1-E7D4-1643-A46B-C80CF028D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6280" y="2924287"/>
            <a:ext cx="1836000" cy="103258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1ED372F-B0AE-B443-B2D8-32BA5DC9730F}"/>
              </a:ext>
            </a:extLst>
          </p:cNvPr>
          <p:cNvSpPr/>
          <p:nvPr/>
        </p:nvSpPr>
        <p:spPr>
          <a:xfrm>
            <a:off x="1226820" y="994179"/>
            <a:ext cx="10243240" cy="395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500" b="1" dirty="0" err="1">
                <a:solidFill>
                  <a:srgbClr val="C00000"/>
                </a:solidFill>
              </a:rPr>
              <a:t>F</a:t>
            </a:r>
            <a:r>
              <a:rPr lang="fr-FR" sz="1500" dirty="0" err="1">
                <a:solidFill>
                  <a:srgbClr val="C00000"/>
                </a:solidFill>
              </a:rPr>
              <a:t>onctionn</a:t>
            </a:r>
            <a:r>
              <a:rPr lang="fr-FR" sz="1500" b="1" dirty="0" err="1">
                <a:solidFill>
                  <a:srgbClr val="C00000"/>
                </a:solidFill>
              </a:rPr>
              <a:t>A</a:t>
            </a:r>
            <a:r>
              <a:rPr lang="fr-FR" sz="1500" dirty="0" err="1">
                <a:solidFill>
                  <a:srgbClr val="C00000"/>
                </a:solidFill>
              </a:rPr>
              <a:t>lisation</a:t>
            </a:r>
            <a:r>
              <a:rPr lang="fr-FR" sz="1500" dirty="0">
                <a:solidFill>
                  <a:srgbClr val="C00000"/>
                </a:solidFill>
              </a:rPr>
              <a:t> &amp; </a:t>
            </a:r>
            <a:r>
              <a:rPr lang="fr-FR" sz="1500" b="1" dirty="0" err="1">
                <a:solidFill>
                  <a:srgbClr val="C00000"/>
                </a:solidFill>
              </a:rPr>
              <a:t>STE</a:t>
            </a:r>
            <a:r>
              <a:rPr lang="fr-FR" sz="1500" dirty="0" err="1">
                <a:solidFill>
                  <a:srgbClr val="C00000"/>
                </a:solidFill>
              </a:rPr>
              <a:t>rilisation</a:t>
            </a:r>
            <a:r>
              <a:rPr lang="fr-FR" sz="1500" dirty="0">
                <a:solidFill>
                  <a:srgbClr val="C00000"/>
                </a:solidFill>
              </a:rPr>
              <a:t> de dispositifs médicaux par </a:t>
            </a:r>
            <a:r>
              <a:rPr lang="fr-FR" sz="1500" b="1" dirty="0">
                <a:solidFill>
                  <a:srgbClr val="C00000"/>
                </a:solidFill>
              </a:rPr>
              <a:t>CO</a:t>
            </a:r>
            <a:r>
              <a:rPr lang="fr-FR" sz="1500" b="1" baseline="-25000" dirty="0">
                <a:solidFill>
                  <a:srgbClr val="C00000"/>
                </a:solidFill>
              </a:rPr>
              <a:t>2</a:t>
            </a:r>
            <a:r>
              <a:rPr lang="fr-FR" sz="1500" dirty="0">
                <a:solidFill>
                  <a:srgbClr val="C00000"/>
                </a:solidFill>
              </a:rPr>
              <a:t> supercritique </a:t>
            </a:r>
            <a:r>
              <a:rPr lang="fr-FR" sz="1200" dirty="0">
                <a:solidFill>
                  <a:srgbClr val="C00000"/>
                </a:solidFill>
              </a:rPr>
              <a:t>(Janv. 2020 – </a:t>
            </a:r>
            <a:r>
              <a:rPr lang="fr-FR" sz="1200" dirty="0" err="1">
                <a:solidFill>
                  <a:srgbClr val="C00000"/>
                </a:solidFill>
              </a:rPr>
              <a:t>Dec</a:t>
            </a:r>
            <a:r>
              <a:rPr lang="fr-FR" sz="1200" dirty="0">
                <a:solidFill>
                  <a:srgbClr val="C00000"/>
                </a:solidFill>
              </a:rPr>
              <a:t> 2023) – Budget : 3 M€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7F10728-40FA-434F-804F-D15685B3854E}"/>
              </a:ext>
            </a:extLst>
          </p:cNvPr>
          <p:cNvGrpSpPr>
            <a:grpSpLocks noChangeAspect="1"/>
          </p:cNvGrpSpPr>
          <p:nvPr/>
        </p:nvGrpSpPr>
        <p:grpSpPr>
          <a:xfrm>
            <a:off x="3981230" y="1730709"/>
            <a:ext cx="4320000" cy="3093210"/>
            <a:chOff x="2341095" y="1518726"/>
            <a:chExt cx="3261756" cy="2335478"/>
          </a:xfrm>
        </p:grpSpPr>
        <p:pic>
          <p:nvPicPr>
            <p:cNvPr id="13" name="Picture 4" descr="Technologie Lattice Medical - YouTube">
              <a:extLst>
                <a:ext uri="{FF2B5EF4-FFF2-40B4-BE49-F238E27FC236}">
                  <a16:creationId xmlns:a16="http://schemas.microsoft.com/office/drawing/2014/main" id="{4476B25F-B77B-074D-8962-2EB9E11FF9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79" r="11646"/>
            <a:stretch/>
          </p:blipFill>
          <p:spPr bwMode="auto">
            <a:xfrm>
              <a:off x="4540049" y="2923582"/>
              <a:ext cx="900000" cy="71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 13" descr="Une image contenant intérieur, table, différent, gâteau&#10;&#10;Description générée automatiquement">
              <a:extLst>
                <a:ext uri="{FF2B5EF4-FFF2-40B4-BE49-F238E27FC236}">
                  <a16:creationId xmlns:a16="http://schemas.microsoft.com/office/drawing/2014/main" id="{F8DD92D9-CA2C-EB4E-A533-F8ACB31EF9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635" t="5230" r="9578" b="17637"/>
            <a:stretch/>
          </p:blipFill>
          <p:spPr>
            <a:xfrm>
              <a:off x="2503746" y="2737374"/>
              <a:ext cx="2088000" cy="1020333"/>
            </a:xfrm>
            <a:prstGeom prst="rect">
              <a:avLst/>
            </a:prstGeom>
            <a:effectLst>
              <a:softEdge rad="96688"/>
            </a:effectLst>
          </p:spPr>
        </p:pic>
        <p:sp>
          <p:nvSpPr>
            <p:cNvPr id="15" name="Rectangle à coins arrondis 32">
              <a:extLst>
                <a:ext uri="{FF2B5EF4-FFF2-40B4-BE49-F238E27FC236}">
                  <a16:creationId xmlns:a16="http://schemas.microsoft.com/office/drawing/2014/main" id="{139508BA-A872-5D48-AF7A-8ABFC5DB083A}"/>
                </a:ext>
              </a:extLst>
            </p:cNvPr>
            <p:cNvSpPr/>
            <p:nvPr/>
          </p:nvSpPr>
          <p:spPr>
            <a:xfrm>
              <a:off x="2426520" y="1518726"/>
              <a:ext cx="3067651" cy="2335478"/>
            </a:xfrm>
            <a:prstGeom prst="roundRect">
              <a:avLst/>
            </a:prstGeom>
            <a:noFill/>
            <a:ln cmpd="dbl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9BD8F96-835F-DD4F-94D8-BDFBE706F4FA}"/>
                </a:ext>
              </a:extLst>
            </p:cNvPr>
            <p:cNvSpPr/>
            <p:nvPr/>
          </p:nvSpPr>
          <p:spPr>
            <a:xfrm>
              <a:off x="2341095" y="1633301"/>
              <a:ext cx="326175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u="sng" dirty="0">
                  <a:solidFill>
                    <a:srgbClr val="C00000"/>
                  </a:solidFill>
                </a:rPr>
                <a:t>Exemples de dispositifs médicaux étudiés,</a:t>
              </a:r>
            </a:p>
            <a:p>
              <a:r>
                <a:rPr lang="fr-FR" sz="1200" dirty="0">
                  <a:solidFill>
                    <a:srgbClr val="C00000"/>
                  </a:solidFill>
                </a:rPr>
                <a:t>		</a:t>
              </a:r>
              <a:r>
                <a:rPr lang="fr-FR" sz="1200" u="sng" dirty="0">
                  <a:solidFill>
                    <a:srgbClr val="C00000"/>
                  </a:solidFill>
                </a:rPr>
                <a:t>implants polymériques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E07CB8D-F5B2-9045-96A6-654130944AE7}"/>
                </a:ext>
              </a:extLst>
            </p:cNvPr>
            <p:cNvSpPr/>
            <p:nvPr/>
          </p:nvSpPr>
          <p:spPr>
            <a:xfrm>
              <a:off x="2462550" y="2530043"/>
              <a:ext cx="292580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i="1" dirty="0">
                  <a:solidFill>
                    <a:srgbClr val="C00000"/>
                  </a:solidFill>
                </a:rPr>
                <a:t>✓ Nouvelles générations d’implants mammaires</a:t>
              </a:r>
              <a:endParaRPr lang="fr-FR" sz="1000" i="1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1C11D0D-1D3B-2741-A317-32542F065555}"/>
                </a:ext>
              </a:extLst>
            </p:cNvPr>
            <p:cNvSpPr/>
            <p:nvPr/>
          </p:nvSpPr>
          <p:spPr>
            <a:xfrm>
              <a:off x="2462550" y="2209541"/>
              <a:ext cx="292580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000" i="1" dirty="0">
                  <a:solidFill>
                    <a:srgbClr val="C00000"/>
                  </a:solidFill>
                </a:rPr>
                <a:t>✓ Implants vertébraux </a:t>
              </a:r>
              <a:r>
                <a:rPr lang="fr-FR" sz="1000" i="1" dirty="0" err="1">
                  <a:solidFill>
                    <a:srgbClr val="C00000"/>
                  </a:solidFill>
                </a:rPr>
                <a:t>interépineux</a:t>
              </a:r>
              <a:r>
                <a:rPr lang="fr-FR" sz="1000" i="1" dirty="0">
                  <a:solidFill>
                    <a:srgbClr val="C00000"/>
                  </a:solidFill>
                </a:rPr>
                <a:t> lombaires</a:t>
              </a:r>
              <a:endParaRPr lang="fr-FR" sz="1000" i="1" dirty="0"/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0F61EC47-AD12-E74C-9A2F-FCFEE9345F17}"/>
              </a:ext>
            </a:extLst>
          </p:cNvPr>
          <p:cNvGrpSpPr/>
          <p:nvPr/>
        </p:nvGrpSpPr>
        <p:grpSpPr>
          <a:xfrm>
            <a:off x="3394976" y="4976831"/>
            <a:ext cx="5374637" cy="1173805"/>
            <a:chOff x="2521373" y="3879551"/>
            <a:chExt cx="5374637" cy="117380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8B8845-E502-E243-85B9-EC5B14AF9AD7}"/>
                </a:ext>
              </a:extLst>
            </p:cNvPr>
            <p:cNvSpPr/>
            <p:nvPr/>
          </p:nvSpPr>
          <p:spPr>
            <a:xfrm>
              <a:off x="2557188" y="3879551"/>
              <a:ext cx="5327099" cy="11660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1200" u="sng" dirty="0">
                  <a:solidFill>
                    <a:srgbClr val="C00000"/>
                  </a:solidFill>
                </a:rPr>
                <a:t>Stérilisation par CO</a:t>
              </a:r>
              <a:r>
                <a:rPr lang="fr-FR" sz="1200" u="sng" baseline="-25000" dirty="0">
                  <a:solidFill>
                    <a:srgbClr val="C00000"/>
                  </a:solidFill>
                </a:rPr>
                <a:t>2</a:t>
              </a:r>
              <a:r>
                <a:rPr lang="fr-FR" sz="1200" u="sng" dirty="0">
                  <a:solidFill>
                    <a:srgbClr val="C00000"/>
                  </a:solidFill>
                </a:rPr>
                <a:t> supercritique</a:t>
              </a:r>
              <a:r>
                <a:rPr lang="fr-FR" sz="1200" dirty="0">
                  <a:solidFill>
                    <a:srgbClr val="C00000"/>
                  </a:solidFill>
                </a:rPr>
                <a:t> :</a:t>
              </a:r>
            </a:p>
            <a:p>
              <a:pPr>
                <a:lnSpc>
                  <a:spcPct val="150000"/>
                </a:lnSpc>
              </a:pPr>
              <a:r>
                <a:rPr lang="fr-FR" sz="1200" dirty="0">
                  <a:solidFill>
                    <a:srgbClr val="C00000"/>
                  </a:solidFill>
                </a:rPr>
                <a:t>	</a:t>
              </a:r>
              <a:r>
                <a:rPr lang="fr-FR" sz="1200" dirty="0">
                  <a:solidFill>
                    <a:schemeClr val="accent1">
                      <a:lumMod val="50000"/>
                    </a:schemeClr>
                  </a:solidFill>
                </a:rPr>
                <a:t>- Permet une personnalisation des produits</a:t>
              </a:r>
            </a:p>
            <a:p>
              <a:pPr>
                <a:lnSpc>
                  <a:spcPct val="150000"/>
                </a:lnSpc>
              </a:pPr>
              <a:r>
                <a:rPr lang="fr-FR" sz="1200" dirty="0">
                  <a:solidFill>
                    <a:schemeClr val="accent1">
                      <a:lumMod val="50000"/>
                    </a:schemeClr>
                  </a:solidFill>
                </a:rPr>
                <a:t>	- </a:t>
              </a:r>
              <a:r>
                <a:rPr lang="fr-FR" sz="1200" dirty="0">
                  <a:solidFill>
                    <a:schemeClr val="tx2">
                      <a:lumMod val="50000"/>
                    </a:schemeClr>
                  </a:solidFill>
                </a:rPr>
                <a:t>Adaptée à des implants élaborés par fabrication additive</a:t>
              </a:r>
              <a:endParaRPr lang="fr-FR" sz="12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fr-FR" sz="1200" dirty="0">
                  <a:solidFill>
                    <a:schemeClr val="accent1">
                      <a:lumMod val="50000"/>
                    </a:schemeClr>
                  </a:solidFill>
                </a:rPr>
                <a:t>	- </a:t>
              </a:r>
              <a:r>
                <a:rPr lang="fr-FR" sz="1200" dirty="0">
                  <a:solidFill>
                    <a:srgbClr val="C00000"/>
                  </a:solidFill>
                </a:rPr>
                <a:t>Peut être réalisée dans les équipements de nettoyage supercritique</a:t>
              </a:r>
            </a:p>
          </p:txBody>
        </p:sp>
        <p:sp>
          <p:nvSpPr>
            <p:cNvPr id="24" name="Rectangle à coins arrondis 32">
              <a:extLst>
                <a:ext uri="{FF2B5EF4-FFF2-40B4-BE49-F238E27FC236}">
                  <a16:creationId xmlns:a16="http://schemas.microsoft.com/office/drawing/2014/main" id="{B1DB125D-4168-0D4C-80B3-A0E07C4BE05A}"/>
                </a:ext>
              </a:extLst>
            </p:cNvPr>
            <p:cNvSpPr/>
            <p:nvPr/>
          </p:nvSpPr>
          <p:spPr>
            <a:xfrm>
              <a:off x="2521373" y="3897853"/>
              <a:ext cx="5374637" cy="1155503"/>
            </a:xfrm>
            <a:prstGeom prst="roundRect">
              <a:avLst/>
            </a:prstGeom>
            <a:noFill/>
            <a:ln cmpd="dbl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7" name="Titre 1">
            <a:extLst>
              <a:ext uri="{FF2B5EF4-FFF2-40B4-BE49-F238E27FC236}">
                <a16:creationId xmlns:a16="http://schemas.microsoft.com/office/drawing/2014/main" id="{347B57E8-FDBF-3743-9E4C-AED20FEA4673}"/>
              </a:ext>
            </a:extLst>
          </p:cNvPr>
          <p:cNvSpPr txBox="1">
            <a:spLocks/>
          </p:cNvSpPr>
          <p:nvPr/>
        </p:nvSpPr>
        <p:spPr>
          <a:xfrm>
            <a:off x="2430945" y="219047"/>
            <a:ext cx="6997147" cy="63460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313E56"/>
                </a:solidFill>
                <a:uFill>
                  <a:solidFill>
                    <a:schemeClr val="bg1"/>
                  </a:solidFill>
                </a:u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/>
            <a:endParaRPr lang="fr-FR" sz="1500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fr-FR" sz="2400" dirty="0">
                <a:solidFill>
                  <a:srgbClr val="E88D23"/>
                </a:solidFill>
              </a:rPr>
              <a:t>Projet PSPC Régions </a:t>
            </a:r>
            <a:r>
              <a:rPr lang="fr-FR" sz="2400" dirty="0">
                <a:solidFill>
                  <a:srgbClr val="C00000"/>
                </a:solidFill>
              </a:rPr>
              <a:t>FASTECO</a:t>
            </a:r>
            <a:r>
              <a:rPr lang="fr-FR" sz="2400" baseline="-25000" dirty="0">
                <a:solidFill>
                  <a:srgbClr val="C00000"/>
                </a:solidFill>
              </a:rPr>
              <a:t>2</a:t>
            </a:r>
            <a:endParaRPr lang="fr-FR" sz="2400" baseline="-250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62585626-4827-7A4A-BC74-DD5F17C44B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3906" y="3054841"/>
            <a:ext cx="21209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32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01FA93-C7F1-4F8C-AC24-6EAE2A53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5531" y="452376"/>
            <a:ext cx="9720072" cy="1038224"/>
          </a:xfrm>
        </p:spPr>
        <p:txBody>
          <a:bodyPr/>
          <a:lstStyle/>
          <a:p>
            <a:r>
              <a:rPr lang="fr-CA" b="1" dirty="0"/>
              <a:t>PARTENAIRES DE RECHERCHE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08C8FD-2F4E-4543-AC0C-1D5C2CD8B52D}"/>
              </a:ext>
            </a:extLst>
          </p:cNvPr>
          <p:cNvSpPr txBox="1"/>
          <p:nvPr/>
        </p:nvSpPr>
        <p:spPr>
          <a:xfrm>
            <a:off x="1772207" y="1872525"/>
            <a:ext cx="41674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CA" sz="2000" dirty="0">
                <a:latin typeface="Gill Sans MT" panose="020B0502020104020203" pitchFamily="34" charset="0"/>
              </a:rPr>
              <a:t> </a:t>
            </a:r>
            <a:r>
              <a:rPr lang="fr-CA" sz="2000" b="1" dirty="0">
                <a:latin typeface="Gill Sans MT" panose="020B0502020104020203" pitchFamily="34" charset="0"/>
              </a:rPr>
              <a:t>M2P2</a:t>
            </a:r>
            <a:r>
              <a:rPr lang="fr-CA" sz="2000" dirty="0">
                <a:latin typeface="Gill Sans MT" panose="020B0502020104020203" pitchFamily="34" charset="0"/>
              </a:rPr>
              <a:t> : Laboratoire procédés propres de l’Université d’Aix-Marseille</a:t>
            </a:r>
          </a:p>
          <a:p>
            <a:endParaRPr lang="fr-CA" sz="2000" dirty="0">
              <a:latin typeface="Gill Sans MT" panose="020B05020201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CA" sz="2000" b="1" dirty="0">
                <a:latin typeface="Gill Sans MT" panose="020B0502020104020203" pitchFamily="34" charset="0"/>
              </a:rPr>
              <a:t> CTTÉI</a:t>
            </a:r>
            <a:r>
              <a:rPr lang="fr-CA" sz="2000" dirty="0">
                <a:latin typeface="Gill Sans MT" panose="020B0502020104020203" pitchFamily="34" charset="0"/>
              </a:rPr>
              <a:t> : Centre de transfert technologique en écologie industrielle</a:t>
            </a:r>
          </a:p>
          <a:p>
            <a:endParaRPr lang="fr-CA" sz="2000" dirty="0">
              <a:latin typeface="Gill Sans MT" panose="020B05020201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CA" sz="2000" dirty="0">
                <a:latin typeface="Gill Sans MT" panose="020B0502020104020203" pitchFamily="34" charset="0"/>
              </a:rPr>
              <a:t> </a:t>
            </a:r>
            <a:r>
              <a:rPr lang="fr-CA" sz="2000" b="1" dirty="0">
                <a:latin typeface="Gill Sans MT" panose="020B0502020104020203" pitchFamily="34" charset="0"/>
              </a:rPr>
              <a:t>DFD</a:t>
            </a:r>
            <a:r>
              <a:rPr lang="fr-CA" sz="2000" dirty="0">
                <a:latin typeface="Gill Sans MT" panose="020B0502020104020203" pitchFamily="34" charset="0"/>
              </a:rPr>
              <a:t> : Dense </a:t>
            </a:r>
            <a:r>
              <a:rPr lang="fr-CA" sz="2000" dirty="0" err="1">
                <a:latin typeface="Gill Sans MT" panose="020B0502020104020203" pitchFamily="34" charset="0"/>
              </a:rPr>
              <a:t>Fluid</a:t>
            </a:r>
            <a:r>
              <a:rPr lang="fr-CA" sz="2000" dirty="0">
                <a:latin typeface="Gill Sans MT" panose="020B0502020104020203" pitchFamily="34" charset="0"/>
              </a:rPr>
              <a:t> </a:t>
            </a:r>
            <a:r>
              <a:rPr lang="fr-CA" sz="2000" dirty="0" err="1">
                <a:latin typeface="Gill Sans MT" panose="020B0502020104020203" pitchFamily="34" charset="0"/>
              </a:rPr>
              <a:t>Degreasing</a:t>
            </a:r>
            <a:endParaRPr lang="fr-CA" sz="2000" dirty="0">
              <a:latin typeface="Gill Sans MT" panose="020B0502020104020203" pitchFamily="34" charset="0"/>
            </a:endParaRPr>
          </a:p>
          <a:p>
            <a:endParaRPr lang="fr-CA" sz="2000" dirty="0">
              <a:latin typeface="Gill Sans MT" panose="020B05020201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CA" sz="2000" b="1" dirty="0">
                <a:latin typeface="Gill Sans MT" panose="020B0502020104020203" pitchFamily="34" charset="0"/>
              </a:rPr>
              <a:t> SSE</a:t>
            </a:r>
            <a:r>
              <a:rPr lang="fr-CA" sz="2000" dirty="0">
                <a:latin typeface="Gill Sans MT" panose="020B0502020104020203" pitchFamily="34" charset="0"/>
              </a:rPr>
              <a:t> : Synergie Santé Environnement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185114E-A364-49A1-AB34-AE87AC4C4F44}"/>
              </a:ext>
            </a:extLst>
          </p:cNvPr>
          <p:cNvCxnSpPr>
            <a:cxnSpLocks/>
          </p:cNvCxnSpPr>
          <p:nvPr/>
        </p:nvCxnSpPr>
        <p:spPr>
          <a:xfrm>
            <a:off x="1772207" y="1644456"/>
            <a:ext cx="0" cy="3862136"/>
          </a:xfrm>
          <a:prstGeom prst="line">
            <a:avLst/>
          </a:prstGeom>
          <a:ln w="38100">
            <a:solidFill>
              <a:srgbClr val="E8DA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>
            <a:extLst>
              <a:ext uri="{FF2B5EF4-FFF2-40B4-BE49-F238E27FC236}">
                <a16:creationId xmlns:a16="http://schemas.microsoft.com/office/drawing/2014/main" id="{FBD4E065-F7E4-4263-A196-A7C1265BCE14}"/>
              </a:ext>
            </a:extLst>
          </p:cNvPr>
          <p:cNvGrpSpPr/>
          <p:nvPr/>
        </p:nvGrpSpPr>
        <p:grpSpPr>
          <a:xfrm>
            <a:off x="5871543" y="1712193"/>
            <a:ext cx="4727241" cy="3845632"/>
            <a:chOff x="4347542" y="1712192"/>
            <a:chExt cx="4727241" cy="3845632"/>
          </a:xfrm>
        </p:grpSpPr>
        <p:pic>
          <p:nvPicPr>
            <p:cNvPr id="6" name="Picture 2" descr="https://www.dfd-co2.com/images/pages/7/31.jpg">
              <a:extLst>
                <a:ext uri="{FF2B5EF4-FFF2-40B4-BE49-F238E27FC236}">
                  <a16:creationId xmlns:a16="http://schemas.microsoft.com/office/drawing/2014/main" id="{06B292A9-A86C-4C65-AE11-9B856A7173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542" y="1712192"/>
              <a:ext cx="4727241" cy="379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50F696DF-5F56-4786-8358-A3B562DEDFE9}"/>
                </a:ext>
              </a:extLst>
            </p:cNvPr>
            <p:cNvSpPr txBox="1"/>
            <p:nvPr/>
          </p:nvSpPr>
          <p:spPr>
            <a:xfrm>
              <a:off x="4415698" y="5250047"/>
              <a:ext cx="190558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CA" sz="1400" dirty="0"/>
                <a:t>www.dfd-co2.com</a:t>
              </a:r>
            </a:p>
          </p:txBody>
        </p:sp>
      </p:grpSp>
      <p:pic>
        <p:nvPicPr>
          <p:cNvPr id="8" name="Picture 5">
            <a:extLst>
              <a:ext uri="{FF2B5EF4-FFF2-40B4-BE49-F238E27FC236}">
                <a16:creationId xmlns:a16="http://schemas.microsoft.com/office/drawing/2014/main" id="{FCE84F0D-AD12-468C-90A7-4DBC6D123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1822" y="5728186"/>
            <a:ext cx="2481225" cy="10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2397664A-A979-4D34-ACC9-69A8ADB19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5246" y="5332997"/>
            <a:ext cx="1539421" cy="14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0BC7338-D74C-461E-A1E8-CEB891ED0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479" y="5728186"/>
            <a:ext cx="2411531" cy="94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16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>
            <p:custDataLst>
              <p:tags r:id="rId1"/>
            </p:custDataLst>
          </p:nvPr>
        </p:nvSpPr>
        <p:spPr>
          <a:xfrm>
            <a:off x="2803600" y="4509121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QUESTIONS ? COMMENTAIRES ?</a:t>
            </a:r>
          </a:p>
        </p:txBody>
      </p:sp>
      <p:pic>
        <p:nvPicPr>
          <p:cNvPr id="6" name="Picture 2" descr="Résultats de recherche d'images pour « LOGO CRSNG »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8165" y="6254345"/>
            <a:ext cx="1312140" cy="58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35D7712-1731-42E8-96BC-02AAA16BE1A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173" y="210272"/>
            <a:ext cx="6391341" cy="409250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C1BA8D3-582A-4219-B50D-1900052D0D3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805244" y="5546459"/>
            <a:ext cx="3949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chemeClr val="bg1"/>
                </a:solidFill>
                <a:latin typeface="Gill Sans MT" panose="020B0502020104020203" pitchFamily="34" charset="0"/>
              </a:rPr>
              <a:t>jeanfrancois.vermette@cttei.com</a:t>
            </a:r>
          </a:p>
          <a:p>
            <a:r>
              <a:rPr lang="fr-CA" sz="2000" dirty="0">
                <a:solidFill>
                  <a:schemeClr val="bg1"/>
                </a:solidFill>
                <a:latin typeface="Gill Sans MT" panose="020B0502020104020203" pitchFamily="34" charset="0"/>
              </a:rPr>
              <a:t>450 551-8090 p.3516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06B30DE-1DB4-42E4-ABA1-B531FD23FE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9661" y="5418255"/>
            <a:ext cx="4351397" cy="13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2E7C668-A54D-444F-91E9-EC4ABC359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0922-15CC-4503-869C-204F0580D7BB}" type="slidenum">
              <a:rPr lang="fr-CA" smtClean="0"/>
              <a:pPr/>
              <a:t>2</a:t>
            </a:fld>
            <a:endParaRPr lang="fr-CA" dirty="0"/>
          </a:p>
        </p:txBody>
      </p:sp>
      <p:pic>
        <p:nvPicPr>
          <p:cNvPr id="4" name="Picture 2" descr="P:\Divers\Photos\Photos equipements et matieres NathB\01 PHOTOS CTTEI_GRAPHISME 300DPI\CTTEI_6138_par NathB.jpg">
            <a:extLst>
              <a:ext uri="{FF2B5EF4-FFF2-40B4-BE49-F238E27FC236}">
                <a16:creationId xmlns:a16="http://schemas.microsoft.com/office/drawing/2014/main" id="{1F37F40C-18C2-423D-95D9-C1A5B29931E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130692"/>
            <a:ext cx="12192000" cy="912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AC25D7-3D2E-4C38-B9FB-63AD02EA472E}"/>
              </a:ext>
            </a:extLst>
          </p:cNvPr>
          <p:cNvSpPr/>
          <p:nvPr/>
        </p:nvSpPr>
        <p:spPr>
          <a:xfrm flipH="1">
            <a:off x="0" y="412530"/>
            <a:ext cx="7231380" cy="635000"/>
          </a:xfrm>
          <a:custGeom>
            <a:avLst/>
            <a:gdLst>
              <a:gd name="connsiteX0" fmla="*/ 0 w 6845300"/>
              <a:gd name="connsiteY0" fmla="*/ 0 h 635000"/>
              <a:gd name="connsiteX1" fmla="*/ 6845300 w 6845300"/>
              <a:gd name="connsiteY1" fmla="*/ 0 h 635000"/>
              <a:gd name="connsiteX2" fmla="*/ 6845300 w 6845300"/>
              <a:gd name="connsiteY2" fmla="*/ 635000 h 635000"/>
              <a:gd name="connsiteX3" fmla="*/ 0 w 6845300"/>
              <a:gd name="connsiteY3" fmla="*/ 635000 h 635000"/>
              <a:gd name="connsiteX4" fmla="*/ 0 w 6845300"/>
              <a:gd name="connsiteY4" fmla="*/ 0 h 635000"/>
              <a:gd name="connsiteX0" fmla="*/ 190500 w 6845300"/>
              <a:gd name="connsiteY0" fmla="*/ 0 h 635000"/>
              <a:gd name="connsiteX1" fmla="*/ 6845300 w 6845300"/>
              <a:gd name="connsiteY1" fmla="*/ 0 h 635000"/>
              <a:gd name="connsiteX2" fmla="*/ 6845300 w 6845300"/>
              <a:gd name="connsiteY2" fmla="*/ 635000 h 635000"/>
              <a:gd name="connsiteX3" fmla="*/ 0 w 6845300"/>
              <a:gd name="connsiteY3" fmla="*/ 635000 h 635000"/>
              <a:gd name="connsiteX4" fmla="*/ 190500 w 6845300"/>
              <a:gd name="connsiteY4" fmla="*/ 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5300" h="635000">
                <a:moveTo>
                  <a:pt x="190500" y="0"/>
                </a:moveTo>
                <a:lnTo>
                  <a:pt x="6845300" y="0"/>
                </a:lnTo>
                <a:lnTo>
                  <a:pt x="6845300" y="635000"/>
                </a:lnTo>
                <a:lnTo>
                  <a:pt x="0" y="635000"/>
                </a:lnTo>
                <a:lnTo>
                  <a:pt x="190500" y="0"/>
                </a:lnTo>
                <a:close/>
              </a:path>
            </a:pathLst>
          </a:custGeom>
          <a:solidFill>
            <a:srgbClr val="E8D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1E5E3CB9-C5AE-428E-88D1-11B92096981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08608" y="301402"/>
            <a:ext cx="608844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CA" sz="2000" dirty="0">
                <a:latin typeface="Gill Sans MT" panose="020B0502020104020203" pitchFamily="34" charset="0"/>
                <a:ea typeface="+mj-ea"/>
                <a:cs typeface="Courier New" pitchFamily="49" charset="0"/>
              </a:rPr>
              <a:t>CENTRE DE TRANSFERT TECHNOLOGIQUE EN </a:t>
            </a:r>
            <a:r>
              <a:rPr lang="fr-CA" sz="2000" b="1" dirty="0">
                <a:latin typeface="Gill Sans MT" panose="020B0502020104020203" pitchFamily="34" charset="0"/>
                <a:ea typeface="+mj-ea"/>
                <a:cs typeface="Courier New" pitchFamily="49" charset="0"/>
              </a:rPr>
              <a:t>ÉCOLOGIE INDUSTRIELLE (CTTÉI)</a:t>
            </a:r>
            <a:endParaRPr lang="fr-CA" sz="2400" b="1" dirty="0">
              <a:latin typeface="Gill Sans MT" panose="020B0502020104020203" pitchFamily="34" charset="0"/>
              <a:ea typeface="+mj-ea"/>
              <a:cs typeface="Courier New" pitchFamily="49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7BB1A83-9EFA-40B3-B2EF-5F078B1382C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8285" y="3753695"/>
            <a:ext cx="2965524" cy="296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5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A3922A7-ACCF-44D4-8EB3-D37308D0AF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1088985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986559D-75D6-4046-AF4E-81A12804BDC5}"/>
              </a:ext>
            </a:extLst>
          </p:cNvPr>
          <p:cNvSpPr txBox="1">
            <a:spLocks/>
          </p:cNvSpPr>
          <p:nvPr/>
        </p:nvSpPr>
        <p:spPr>
          <a:xfrm>
            <a:off x="822279" y="414092"/>
            <a:ext cx="60510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CA" sz="3000" b="1" kern="0" dirty="0">
                <a:solidFill>
                  <a:schemeClr val="bg1"/>
                </a:solidFill>
                <a:latin typeface="Gill Sans MT" panose="020B0502020104020203" pitchFamily="34" charset="0"/>
              </a:rPr>
              <a:t>le CO</a:t>
            </a:r>
            <a:r>
              <a:rPr lang="fr-CA" sz="3000" b="1" kern="0" baseline="-25000" dirty="0">
                <a:solidFill>
                  <a:schemeClr val="bg1"/>
                </a:solidFill>
                <a:latin typeface="Gill Sans MT" panose="020B0502020104020203" pitchFamily="34" charset="0"/>
              </a:rPr>
              <a:t>2</a:t>
            </a:r>
            <a:r>
              <a:rPr lang="fr-CA" sz="3000" b="1" kern="0" dirty="0">
                <a:solidFill>
                  <a:schemeClr val="bg1"/>
                </a:solidFill>
                <a:latin typeface="Gill Sans MT" panose="020B0502020104020203" pitchFamily="34" charset="0"/>
              </a:rPr>
              <a:t> Supercritique : un solvant propre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3ABE499-8886-44D9-AB25-392BA44C9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445" y="5331084"/>
            <a:ext cx="9144000" cy="155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upload.wikimedia.org/wikipedia/commons/thumb/c/ce/Carbon_dioxide_pressure-temperature_phase_diagram-fr.svg/742px-Carbon_dioxide_pressure-temperature_phase_diagram-fr.svg.png">
            <a:extLst>
              <a:ext uri="{FF2B5EF4-FFF2-40B4-BE49-F238E27FC236}">
                <a16:creationId xmlns:a16="http://schemas.microsoft.com/office/drawing/2014/main" id="{572DAC55-55D0-4987-BB12-B2F6D9E90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4278" y="1417623"/>
            <a:ext cx="4196812" cy="388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0013FD6-C23F-46CB-A4CF-143F04FDB4E7}"/>
              </a:ext>
            </a:extLst>
          </p:cNvPr>
          <p:cNvSpPr txBox="1"/>
          <p:nvPr/>
        </p:nvSpPr>
        <p:spPr>
          <a:xfrm>
            <a:off x="6096000" y="1806661"/>
            <a:ext cx="445144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>
                <a:latin typeface="Gill Sans MT" panose="020B0502020104020203" pitchFamily="34" charset="0"/>
              </a:rPr>
              <a:t>Point critique : 31°C - 73,8 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>
                <a:latin typeface="Gill Sans MT" panose="020B0502020104020203" pitchFamily="34" charset="0"/>
              </a:rPr>
              <a:t>Densité d’un liquide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>
                <a:latin typeface="Gill Sans MT" panose="020B0502020104020203" pitchFamily="34" charset="0"/>
              </a:rPr>
              <a:t>Viscosité d’un gaz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>
                <a:latin typeface="Gill Sans MT" panose="020B0502020104020203" pitchFamily="34" charset="0"/>
              </a:rPr>
              <a:t>Polarité très faible (­~ hexane)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>
                <a:latin typeface="Gill Sans MT" panose="020B0502020104020203" pitchFamily="34" charset="0"/>
              </a:rPr>
              <a:t>Recyclable en boucle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>
                <a:latin typeface="Gill Sans MT" panose="020B0502020104020203" pitchFamily="34" charset="0"/>
              </a:rPr>
              <a:t>Procédé mature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CA" sz="2200" dirty="0">
                <a:latin typeface="Gill Sans MT" panose="020B0502020104020203" pitchFamily="34" charset="0"/>
              </a:rPr>
              <a:t>Alimentaire, huiles essentielles, pharmaceutique, etc.</a:t>
            </a:r>
          </a:p>
          <a:p>
            <a:endParaRPr lang="en-CA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23F10BD-5F6D-41CD-A1BD-04AD192A8392}"/>
              </a:ext>
            </a:extLst>
          </p:cNvPr>
          <p:cNvSpPr txBox="1"/>
          <p:nvPr/>
        </p:nvSpPr>
        <p:spPr>
          <a:xfrm>
            <a:off x="1339990" y="5124201"/>
            <a:ext cx="332481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000" dirty="0"/>
              <a:t>www.portail-fluides-supercritiques.com</a:t>
            </a:r>
          </a:p>
        </p:txBody>
      </p:sp>
    </p:spTree>
    <p:extLst>
      <p:ext uri="{BB962C8B-B14F-4D97-AF65-F5344CB8AC3E}">
        <p14:creationId xmlns:p14="http://schemas.microsoft.com/office/powerpoint/2010/main" val="106784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F18727-8799-B907-4815-99114C6DD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432380"/>
            <a:ext cx="9720072" cy="1038224"/>
          </a:xfrm>
        </p:spPr>
        <p:txBody>
          <a:bodyPr>
            <a:normAutofit/>
          </a:bodyPr>
          <a:lstStyle/>
          <a:p>
            <a:pPr algn="l"/>
            <a:r>
              <a:rPr lang="fr-CA" sz="3000" b="1" kern="0" cap="all" spc="100" dirty="0"/>
              <a:t>Laboratoire FSC au CTTÉI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23C792C4-4D4A-43E2-95A0-A32B12A90BBE}"/>
              </a:ext>
            </a:extLst>
          </p:cNvPr>
          <p:cNvGrpSpPr/>
          <p:nvPr/>
        </p:nvGrpSpPr>
        <p:grpSpPr>
          <a:xfrm>
            <a:off x="6096000" y="2192613"/>
            <a:ext cx="5675534" cy="3918373"/>
            <a:chOff x="6564149" y="2707307"/>
            <a:chExt cx="5466496" cy="3873694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4A1B8993-FCC2-B154-A875-8476CE8F6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64149" y="2707307"/>
              <a:ext cx="5466496" cy="3873694"/>
            </a:xfrm>
            <a:prstGeom prst="rect">
              <a:avLst/>
            </a:prstGeom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EF6101B-4D29-5819-211C-6D6E5BA9EF78}"/>
                </a:ext>
              </a:extLst>
            </p:cNvPr>
            <p:cNvSpPr txBox="1"/>
            <p:nvPr/>
          </p:nvSpPr>
          <p:spPr>
            <a:xfrm>
              <a:off x="10610851" y="5379184"/>
              <a:ext cx="1352549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SFE Process</a:t>
              </a:r>
            </a:p>
            <a:p>
              <a:r>
                <a:rPr lang="en-CA" sz="1200" dirty="0" err="1"/>
                <a:t>Réacteur</a:t>
              </a:r>
              <a:r>
                <a:rPr lang="en-CA" sz="1200" dirty="0"/>
                <a:t> 2L</a:t>
              </a:r>
            </a:p>
            <a:p>
              <a:r>
                <a:rPr lang="en-CA" sz="1200" dirty="0"/>
                <a:t>700 bar - 200 °C</a:t>
              </a:r>
            </a:p>
            <a:p>
              <a:r>
                <a:rPr lang="en-CA" sz="1200" dirty="0" err="1"/>
                <a:t>Ultrasons</a:t>
              </a:r>
              <a:endParaRPr lang="en-CA" sz="1200" dirty="0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8D5B2652-A72C-9D68-5ECE-EDD1634AD262}"/>
                </a:ext>
              </a:extLst>
            </p:cNvPr>
            <p:cNvSpPr txBox="1"/>
            <p:nvPr/>
          </p:nvSpPr>
          <p:spPr>
            <a:xfrm>
              <a:off x="10610851" y="6210181"/>
              <a:ext cx="1352549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CA" sz="800" dirty="0"/>
                <a:t>www.sfe-process.com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5F295BC-B40F-39A0-A74E-5E9CE744CAF6}"/>
              </a:ext>
            </a:extLst>
          </p:cNvPr>
          <p:cNvGrpSpPr/>
          <p:nvPr/>
        </p:nvGrpSpPr>
        <p:grpSpPr>
          <a:xfrm>
            <a:off x="420466" y="2192613"/>
            <a:ext cx="5485034" cy="3918373"/>
            <a:chOff x="494220" y="2751985"/>
            <a:chExt cx="5319320" cy="3784337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B4267E05-6A38-3B97-43EE-ABA7C77686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652" t="16241"/>
            <a:stretch/>
          </p:blipFill>
          <p:spPr bwMode="auto">
            <a:xfrm>
              <a:off x="494220" y="2751985"/>
              <a:ext cx="5319320" cy="3784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84C9F8A-B5FA-7286-6819-37C216F1D9B4}"/>
                </a:ext>
              </a:extLst>
            </p:cNvPr>
            <p:cNvSpPr txBox="1"/>
            <p:nvPr/>
          </p:nvSpPr>
          <p:spPr>
            <a:xfrm>
              <a:off x="560895" y="2782669"/>
              <a:ext cx="142030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sz="1200" dirty="0" err="1"/>
                <a:t>Separex</a:t>
              </a:r>
              <a:endParaRPr lang="en-CA" sz="1200" dirty="0"/>
            </a:p>
            <a:p>
              <a:r>
                <a:rPr lang="en-CA" sz="1200" dirty="0" err="1"/>
                <a:t>Réacteur</a:t>
              </a:r>
              <a:r>
                <a:rPr lang="en-CA" sz="1200" dirty="0"/>
                <a:t> 500 mL</a:t>
              </a:r>
            </a:p>
            <a:p>
              <a:r>
                <a:rPr lang="en-CA" sz="1200" dirty="0"/>
                <a:t>1000 bar - 150 °C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4355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à coins arrondis 17">
            <a:extLst>
              <a:ext uri="{FF2B5EF4-FFF2-40B4-BE49-F238E27FC236}">
                <a16:creationId xmlns:a16="http://schemas.microsoft.com/office/drawing/2014/main" id="{6D1D6BC3-A044-ED46-916E-CDE017246E81}"/>
              </a:ext>
            </a:extLst>
          </p:cNvPr>
          <p:cNvSpPr/>
          <p:nvPr/>
        </p:nvSpPr>
        <p:spPr>
          <a:xfrm>
            <a:off x="0" y="869579"/>
            <a:ext cx="12192000" cy="591844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65" name="Rectangle à coins arrondis 17">
            <a:extLst>
              <a:ext uri="{FF2B5EF4-FFF2-40B4-BE49-F238E27FC236}">
                <a16:creationId xmlns:a16="http://schemas.microsoft.com/office/drawing/2014/main" id="{4CC0B2C2-5603-EB47-A88F-2BCD5E5303FB}"/>
              </a:ext>
            </a:extLst>
          </p:cNvPr>
          <p:cNvSpPr/>
          <p:nvPr/>
        </p:nvSpPr>
        <p:spPr>
          <a:xfrm>
            <a:off x="2411896" y="12801"/>
            <a:ext cx="6997147" cy="7127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>
            <a:extLst>
              <a:ext uri="{FF2B5EF4-FFF2-40B4-BE49-F238E27FC236}">
                <a16:creationId xmlns:a16="http://schemas.microsoft.com/office/drawing/2014/main" id="{70BB149E-86D6-734A-856F-6EB3CAD2142D}"/>
              </a:ext>
            </a:extLst>
          </p:cNvPr>
          <p:cNvSpPr txBox="1">
            <a:spLocks/>
          </p:cNvSpPr>
          <p:nvPr/>
        </p:nvSpPr>
        <p:spPr>
          <a:xfrm>
            <a:off x="2373796" y="156850"/>
            <a:ext cx="7097162" cy="43248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313E56"/>
                </a:solidFill>
                <a:uFill>
                  <a:solidFill>
                    <a:schemeClr val="bg1"/>
                  </a:solidFill>
                </a:u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Palatino" pitchFamily="2" charset="77"/>
                <a:ea typeface="Palatino" pitchFamily="2" charset="77"/>
                <a:cs typeface="Apple Chancery" panose="03020702040506060504" pitchFamily="66" charset="-79"/>
              </a:rPr>
              <a:t>INACTIVATION ET STERILISATION PAR FLUIDE SUPERCRITIQUE</a:t>
            </a:r>
            <a:endParaRPr lang="fr-FR" sz="1600" b="0" dirty="0">
              <a:solidFill>
                <a:schemeClr val="accent1">
                  <a:lumMod val="50000"/>
                </a:schemeClr>
              </a:solidFill>
              <a:latin typeface="Palatino" pitchFamily="2" charset="77"/>
              <a:ea typeface="Palatino" pitchFamily="2" charset="77"/>
              <a:cs typeface="Apple Chancery" panose="03020702040506060504" pitchFamily="66" charset="-79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E52C14-EE4E-2A43-85E3-BEF4EE68E9C0}"/>
              </a:ext>
            </a:extLst>
          </p:cNvPr>
          <p:cNvSpPr/>
          <p:nvPr/>
        </p:nvSpPr>
        <p:spPr>
          <a:xfrm>
            <a:off x="879743" y="1113385"/>
            <a:ext cx="9556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u="sng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Apple Chancery" panose="03020702040506060504" pitchFamily="66" charset="-79"/>
              </a:rPr>
              <a:t>Méthodes standards de stérilisation</a:t>
            </a:r>
            <a:endParaRPr lang="fr-FR" b="1" u="sng" dirty="0">
              <a:solidFill>
                <a:srgbClr val="C00000"/>
              </a:solidFill>
            </a:endParaRPr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242AE96E-40D2-6648-AB95-74F427187794}"/>
              </a:ext>
            </a:extLst>
          </p:cNvPr>
          <p:cNvGrpSpPr/>
          <p:nvPr/>
        </p:nvGrpSpPr>
        <p:grpSpPr>
          <a:xfrm>
            <a:off x="672208" y="4765573"/>
            <a:ext cx="10170484" cy="1200329"/>
            <a:chOff x="1777108" y="4765573"/>
            <a:chExt cx="10170484" cy="1200329"/>
          </a:xfrm>
        </p:grpSpPr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C5B918EB-F747-5E46-BD5C-81944E3F45FC}"/>
                </a:ext>
              </a:extLst>
            </p:cNvPr>
            <p:cNvSpPr/>
            <p:nvPr/>
          </p:nvSpPr>
          <p:spPr>
            <a:xfrm>
              <a:off x="1777108" y="4818541"/>
              <a:ext cx="262393" cy="26339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D1B9207-B876-EE47-AAEE-F2853080D817}"/>
                </a:ext>
              </a:extLst>
            </p:cNvPr>
            <p:cNvSpPr/>
            <p:nvPr/>
          </p:nvSpPr>
          <p:spPr>
            <a:xfrm>
              <a:off x="2110475" y="4765573"/>
              <a:ext cx="983711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chemeClr val="accent1">
                      <a:lumMod val="50000"/>
                    </a:schemeClr>
                  </a:solidFill>
                  <a:latin typeface="Palatino" pitchFamily="2" charset="77"/>
                  <a:ea typeface="Palatino" pitchFamily="2" charset="77"/>
                  <a:cs typeface="Apple Chancery" panose="03020702040506060504" pitchFamily="66" charset="-79"/>
                </a:rPr>
                <a:t>Traitement par oxyde d’éthylène (</a:t>
              </a:r>
              <a:r>
                <a:rPr lang="fr-FR" b="1" dirty="0" err="1">
                  <a:solidFill>
                    <a:schemeClr val="accent1">
                      <a:lumMod val="50000"/>
                    </a:schemeClr>
                  </a:solidFill>
                  <a:latin typeface="Palatino" pitchFamily="2" charset="77"/>
                  <a:ea typeface="Palatino" pitchFamily="2" charset="77"/>
                  <a:cs typeface="Apple Chancery" panose="03020702040506060504" pitchFamily="66" charset="-79"/>
                </a:rPr>
                <a:t>EtO</a:t>
              </a:r>
              <a:r>
                <a:rPr lang="fr-FR" b="1" dirty="0">
                  <a:solidFill>
                    <a:schemeClr val="accent1">
                      <a:lumMod val="50000"/>
                    </a:schemeClr>
                  </a:solidFill>
                  <a:latin typeface="Palatino" pitchFamily="2" charset="77"/>
                  <a:ea typeface="Palatino" pitchFamily="2" charset="77"/>
                  <a:cs typeface="Apple Chancery" panose="03020702040506060504" pitchFamily="66" charset="-79"/>
                </a:rPr>
                <a:t>)</a:t>
              </a:r>
            </a:p>
            <a:p>
              <a:r>
                <a:rPr lang="fr-FR" b="1" dirty="0">
                  <a:solidFill>
                    <a:schemeClr val="accent1">
                      <a:lumMod val="50000"/>
                    </a:schemeClr>
                  </a:solidFill>
                  <a:latin typeface="Palatino" pitchFamily="2" charset="77"/>
                  <a:ea typeface="Palatino" pitchFamily="2" charset="77"/>
                  <a:cs typeface="Apple Chancery" panose="03020702040506060504" pitchFamily="66" charset="-79"/>
                </a:rPr>
                <a:t>👍 Faible coût	👎 Ne peut pas être utilisé pour des pièces à l’unité ou en faible quantité</a:t>
              </a:r>
            </a:p>
            <a:p>
              <a:r>
                <a:rPr lang="fr-FR" b="1" dirty="0">
                  <a:solidFill>
                    <a:schemeClr val="accent1">
                      <a:lumMod val="50000"/>
                    </a:schemeClr>
                  </a:solidFill>
                  <a:latin typeface="Palatino" pitchFamily="2" charset="77"/>
                  <a:ea typeface="Palatino" pitchFamily="2" charset="77"/>
                  <a:cs typeface="Apple Chancery" panose="03020702040506060504" pitchFamily="66" charset="-79"/>
                </a:rPr>
                <a:t>				     Procédé dangereux, résidus de gaz dans les produits traités</a:t>
              </a:r>
            </a:p>
            <a:p>
              <a:r>
                <a:rPr lang="fr-FR" b="1" dirty="0">
                  <a:solidFill>
                    <a:schemeClr val="accent1">
                      <a:lumMod val="50000"/>
                    </a:schemeClr>
                  </a:solidFill>
                  <a:latin typeface="Palatino" pitchFamily="2" charset="77"/>
                  <a:ea typeface="Palatino" pitchFamily="2" charset="77"/>
                  <a:cs typeface="Apple Chancery" panose="03020702040506060504" pitchFamily="66" charset="-79"/>
                </a:rPr>
                <a:t>				     Installations conséquentes</a:t>
              </a:r>
              <a:endParaRPr lang="fr-FR" dirty="0"/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A72E059A-16D3-1147-A48E-A37E6C5367D9}"/>
              </a:ext>
            </a:extLst>
          </p:cNvPr>
          <p:cNvGrpSpPr/>
          <p:nvPr/>
        </p:nvGrpSpPr>
        <p:grpSpPr>
          <a:xfrm>
            <a:off x="677513" y="5926066"/>
            <a:ext cx="10251213" cy="646331"/>
            <a:chOff x="1782413" y="5926066"/>
            <a:chExt cx="10251213" cy="646331"/>
          </a:xfrm>
        </p:grpSpPr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343D674D-8CE0-C24A-B59D-30D22D6CB9DB}"/>
                </a:ext>
              </a:extLst>
            </p:cNvPr>
            <p:cNvSpPr/>
            <p:nvPr/>
          </p:nvSpPr>
          <p:spPr>
            <a:xfrm>
              <a:off x="1782413" y="5979034"/>
              <a:ext cx="262393" cy="26339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3021C7A-4F68-CE4D-9DB4-D1C8EFB3CE30}"/>
                </a:ext>
              </a:extLst>
            </p:cNvPr>
            <p:cNvSpPr/>
            <p:nvPr/>
          </p:nvSpPr>
          <p:spPr>
            <a:xfrm>
              <a:off x="2147586" y="5926066"/>
              <a:ext cx="988604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chemeClr val="accent1">
                      <a:lumMod val="50000"/>
                    </a:schemeClr>
                  </a:solidFill>
                  <a:latin typeface="Palatino" pitchFamily="2" charset="77"/>
                  <a:ea typeface="Palatino" pitchFamily="2" charset="77"/>
                  <a:cs typeface="Apple Chancery" panose="03020702040506060504" pitchFamily="66" charset="-79"/>
                </a:rPr>
                <a:t>Irradiation (</a:t>
              </a:r>
              <a:r>
                <a:rPr lang="fr-FR" b="1" dirty="0">
                  <a:solidFill>
                    <a:schemeClr val="accent1">
                      <a:lumMod val="50000"/>
                    </a:schemeClr>
                  </a:solidFill>
                  <a:latin typeface="Symbol" pitchFamily="2" charset="2"/>
                  <a:ea typeface="Palatino" pitchFamily="2" charset="77"/>
                  <a:cs typeface="Apple Chancery" panose="03020702040506060504" pitchFamily="66" charset="-79"/>
                </a:rPr>
                <a:t>b</a:t>
              </a:r>
              <a:r>
                <a:rPr lang="fr-FR" b="1" dirty="0">
                  <a:solidFill>
                    <a:schemeClr val="accent1">
                      <a:lumMod val="50000"/>
                    </a:schemeClr>
                  </a:solidFill>
                  <a:latin typeface="Palatino" pitchFamily="2" charset="77"/>
                  <a:ea typeface="Palatino" pitchFamily="2" charset="77"/>
                  <a:cs typeface="Apple Chancery" panose="03020702040506060504" pitchFamily="66" charset="-79"/>
                </a:rPr>
                <a:t> ou </a:t>
              </a:r>
              <a:r>
                <a:rPr lang="fr-FR" b="1" dirty="0">
                  <a:solidFill>
                    <a:schemeClr val="accent1">
                      <a:lumMod val="50000"/>
                    </a:schemeClr>
                  </a:solidFill>
                  <a:latin typeface="Symbol" pitchFamily="2" charset="2"/>
                  <a:ea typeface="Palatino" pitchFamily="2" charset="77"/>
                  <a:cs typeface="Apple Chancery" panose="03020702040506060504" pitchFamily="66" charset="-79"/>
                </a:rPr>
                <a:t>g</a:t>
              </a:r>
              <a:r>
                <a:rPr lang="fr-FR" b="1" dirty="0">
                  <a:solidFill>
                    <a:schemeClr val="accent1">
                      <a:lumMod val="50000"/>
                    </a:schemeClr>
                  </a:solidFill>
                  <a:latin typeface="Palatino" pitchFamily="2" charset="77"/>
                  <a:ea typeface="Palatino" pitchFamily="2" charset="77"/>
                  <a:cs typeface="Apple Chancery" panose="03020702040506060504" pitchFamily="66" charset="-79"/>
                </a:rPr>
                <a:t>)</a:t>
              </a:r>
            </a:p>
            <a:p>
              <a:r>
                <a:rPr lang="fr-FR" b="1" dirty="0">
                  <a:solidFill>
                    <a:schemeClr val="accent1">
                      <a:lumMod val="50000"/>
                    </a:schemeClr>
                  </a:solidFill>
                  <a:latin typeface="Palatino" pitchFamily="2" charset="77"/>
                  <a:ea typeface="Palatino" pitchFamily="2" charset="77"/>
                  <a:cs typeface="Apple Chancery" panose="03020702040506060504" pitchFamily="66" charset="-79"/>
                </a:rPr>
                <a:t>		👎 Modification de la nature des polymères, rupture des chaînes macromoléculaires</a:t>
              </a:r>
              <a:endParaRPr lang="fr-FR" dirty="0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FAEFAC80-6A61-5645-92F4-0C34FC62AE91}"/>
              </a:ext>
            </a:extLst>
          </p:cNvPr>
          <p:cNvGrpSpPr/>
          <p:nvPr/>
        </p:nvGrpSpPr>
        <p:grpSpPr>
          <a:xfrm>
            <a:off x="672208" y="1700183"/>
            <a:ext cx="8148730" cy="1438993"/>
            <a:chOff x="1777108" y="1700183"/>
            <a:chExt cx="8148730" cy="1438993"/>
          </a:xfrm>
        </p:grpSpPr>
        <p:sp>
          <p:nvSpPr>
            <p:cNvPr id="75" name="Rectangle 106">
              <a:extLst>
                <a:ext uri="{FF2B5EF4-FFF2-40B4-BE49-F238E27FC236}">
                  <a16:creationId xmlns:a16="http://schemas.microsoft.com/office/drawing/2014/main" id="{470E7A3E-1317-554E-9BE0-2686C9147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5966" y="2621614"/>
              <a:ext cx="397987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en-US" sz="1600" b="1" i="1" dirty="0">
                  <a:solidFill>
                    <a:srgbClr val="DB8C31"/>
                  </a:solidFill>
                  <a:latin typeface="Palatino" pitchFamily="2" charset="77"/>
                  <a:ea typeface="Palatino" pitchFamily="2" charset="77"/>
                </a:rPr>
                <a:t>Dénaturation de protéines, vitamines, ADN</a:t>
              </a:r>
              <a:endParaRPr lang="fr-FR" altLang="en-US" sz="1600" dirty="0">
                <a:solidFill>
                  <a:srgbClr val="DB8C31"/>
                </a:solidFill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76" name="Rectangle 113">
              <a:extLst>
                <a:ext uri="{FF2B5EF4-FFF2-40B4-BE49-F238E27FC236}">
                  <a16:creationId xmlns:a16="http://schemas.microsoft.com/office/drawing/2014/main" id="{D614E80A-99B3-EA4D-ADAD-2FAFA892E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5966" y="2892955"/>
              <a:ext cx="308379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en-US" sz="1600" b="1" i="1" dirty="0">
                  <a:solidFill>
                    <a:srgbClr val="DB8C31"/>
                  </a:solidFill>
                  <a:latin typeface="Palatino" pitchFamily="2" charset="77"/>
                  <a:ea typeface="Palatino" pitchFamily="2" charset="77"/>
                </a:rPr>
                <a:t>Production de composés toxiques </a:t>
              </a:r>
              <a:endParaRPr lang="fr-FR" altLang="en-US" sz="1600" dirty="0">
                <a:solidFill>
                  <a:srgbClr val="DB8C31"/>
                </a:solidFill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D3D808F8-22A2-1A4B-BBBF-31F103D73581}"/>
                </a:ext>
              </a:extLst>
            </p:cNvPr>
            <p:cNvSpPr/>
            <p:nvPr/>
          </p:nvSpPr>
          <p:spPr>
            <a:xfrm>
              <a:off x="1777108" y="1823825"/>
              <a:ext cx="262393" cy="26339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D125F70-C1B0-EA4D-8BAF-C3FF574BF674}"/>
                </a:ext>
              </a:extLst>
            </p:cNvPr>
            <p:cNvSpPr/>
            <p:nvPr/>
          </p:nvSpPr>
          <p:spPr>
            <a:xfrm>
              <a:off x="2147586" y="1700183"/>
              <a:ext cx="6923818" cy="8851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b="1" dirty="0">
                  <a:solidFill>
                    <a:schemeClr val="accent1">
                      <a:lumMod val="50000"/>
                    </a:schemeClr>
                  </a:solidFill>
                  <a:latin typeface="Palatino" pitchFamily="2" charset="77"/>
                  <a:ea typeface="Palatino" pitchFamily="2" charset="77"/>
                  <a:cs typeface="Apple Chancery" panose="03020702040506060504" pitchFamily="66" charset="-79"/>
                </a:rPr>
                <a:t>Traitements thermiques – Méthode Ultra High </a:t>
              </a:r>
              <a:r>
                <a:rPr lang="fr-FR" b="1" dirty="0" err="1">
                  <a:solidFill>
                    <a:schemeClr val="accent1">
                      <a:lumMod val="50000"/>
                    </a:schemeClr>
                  </a:solidFill>
                  <a:latin typeface="Palatino" pitchFamily="2" charset="77"/>
                  <a:ea typeface="Palatino" pitchFamily="2" charset="77"/>
                  <a:cs typeface="Apple Chancery" panose="03020702040506060504" pitchFamily="66" charset="-79"/>
                </a:rPr>
                <a:t>Treatment</a:t>
              </a:r>
              <a:r>
                <a:rPr lang="fr-FR" b="1" dirty="0">
                  <a:solidFill>
                    <a:schemeClr val="accent1">
                      <a:lumMod val="50000"/>
                    </a:schemeClr>
                  </a:solidFill>
                  <a:latin typeface="Palatino" pitchFamily="2" charset="77"/>
                  <a:ea typeface="Palatino" pitchFamily="2" charset="77"/>
                  <a:cs typeface="Apple Chancery" panose="03020702040506060504" pitchFamily="66" charset="-79"/>
                </a:rPr>
                <a:t> (UHT)</a:t>
              </a:r>
            </a:p>
            <a:p>
              <a:pPr>
                <a:lnSpc>
                  <a:spcPct val="150000"/>
                </a:lnSpc>
              </a:pPr>
              <a:r>
                <a:rPr lang="fr-FR" b="1" dirty="0">
                  <a:solidFill>
                    <a:schemeClr val="accent1">
                      <a:lumMod val="50000"/>
                    </a:schemeClr>
                  </a:solidFill>
                  <a:latin typeface="Palatino" pitchFamily="2" charset="77"/>
                  <a:ea typeface="Palatino" pitchFamily="2" charset="77"/>
                  <a:cs typeface="Apple Chancery" panose="03020702040506060504" pitchFamily="66" charset="-79"/>
                </a:rPr>
                <a:t>🙂 Inactivation totale des spores	🥵 </a:t>
              </a:r>
              <a:r>
                <a:rPr lang="fr-FR" b="1" dirty="0" err="1">
                  <a:solidFill>
                    <a:schemeClr val="accent1">
                      <a:lumMod val="50000"/>
                    </a:schemeClr>
                  </a:solidFill>
                  <a:latin typeface="Palatino" pitchFamily="2" charset="77"/>
                  <a:ea typeface="Palatino" pitchFamily="2" charset="77"/>
                  <a:cs typeface="Apple Chancery" panose="03020702040506060504" pitchFamily="66" charset="-79"/>
                </a:rPr>
                <a:t>T</a:t>
              </a:r>
              <a:r>
                <a:rPr lang="fr-FR" b="1" dirty="0">
                  <a:solidFill>
                    <a:schemeClr val="accent1">
                      <a:lumMod val="50000"/>
                    </a:schemeClr>
                  </a:solidFill>
                  <a:latin typeface="Palatino" pitchFamily="2" charset="77"/>
                  <a:ea typeface="Palatino" pitchFamily="2" charset="77"/>
                  <a:cs typeface="Apple Chancery" panose="03020702040506060504" pitchFamily="66" charset="-79"/>
                </a:rPr>
                <a:t> jusqu’à 145 °C </a:t>
              </a:r>
              <a:endParaRPr lang="fr-FR" dirty="0"/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6A2B0493-590B-984F-A971-CB4E5790F034}"/>
              </a:ext>
            </a:extLst>
          </p:cNvPr>
          <p:cNvGrpSpPr/>
          <p:nvPr/>
        </p:nvGrpSpPr>
        <p:grpSpPr>
          <a:xfrm>
            <a:off x="665582" y="3220208"/>
            <a:ext cx="9107165" cy="1716175"/>
            <a:chOff x="1770482" y="3220208"/>
            <a:chExt cx="9107165" cy="1716175"/>
          </a:xfrm>
        </p:grpSpPr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3D5F2E3D-1970-A54D-8F46-995F1F5AE461}"/>
                </a:ext>
              </a:extLst>
            </p:cNvPr>
            <p:cNvSpPr/>
            <p:nvPr/>
          </p:nvSpPr>
          <p:spPr>
            <a:xfrm>
              <a:off x="1770482" y="3343850"/>
              <a:ext cx="262393" cy="26339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781F0C8-1BD5-6346-BA38-A43B14E6B4C2}"/>
                </a:ext>
              </a:extLst>
            </p:cNvPr>
            <p:cNvSpPr/>
            <p:nvPr/>
          </p:nvSpPr>
          <p:spPr>
            <a:xfrm>
              <a:off x="2140960" y="3220208"/>
              <a:ext cx="8736687" cy="17161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b="1" dirty="0">
                  <a:solidFill>
                    <a:schemeClr val="accent1">
                      <a:lumMod val="50000"/>
                    </a:schemeClr>
                  </a:solidFill>
                  <a:latin typeface="Palatino" pitchFamily="2" charset="77"/>
                  <a:ea typeface="Palatino" pitchFamily="2" charset="77"/>
                  <a:cs typeface="Apple Chancery" panose="03020702040506060504" pitchFamily="66" charset="-79"/>
                </a:rPr>
                <a:t>Méthodes HPT (</a:t>
              </a:r>
              <a:r>
                <a:rPr lang="fr-FR" b="1" dirty="0" err="1">
                  <a:solidFill>
                    <a:schemeClr val="accent1">
                      <a:lumMod val="50000"/>
                    </a:schemeClr>
                  </a:solidFill>
                  <a:latin typeface="Palatino" pitchFamily="2" charset="77"/>
                  <a:ea typeface="Palatino" pitchFamily="2" charset="77"/>
                  <a:cs typeface="Apple Chancery" panose="03020702040506060504" pitchFamily="66" charset="-79"/>
                </a:rPr>
                <a:t>Hydrostatic</a:t>
              </a:r>
              <a:r>
                <a:rPr lang="fr-FR" b="1" dirty="0">
                  <a:solidFill>
                    <a:schemeClr val="accent1">
                      <a:lumMod val="50000"/>
                    </a:schemeClr>
                  </a:solidFill>
                  <a:latin typeface="Palatino" pitchFamily="2" charset="77"/>
                  <a:ea typeface="Palatino" pitchFamily="2" charset="77"/>
                  <a:cs typeface="Apple Chancery" panose="03020702040506060504" pitchFamily="66" charset="-79"/>
                </a:rPr>
                <a:t> Pressure </a:t>
              </a:r>
              <a:r>
                <a:rPr lang="fr-FR" b="1" dirty="0" err="1">
                  <a:solidFill>
                    <a:schemeClr val="accent1">
                      <a:lumMod val="50000"/>
                    </a:schemeClr>
                  </a:solidFill>
                  <a:latin typeface="Palatino" pitchFamily="2" charset="77"/>
                  <a:ea typeface="Palatino" pitchFamily="2" charset="77"/>
                  <a:cs typeface="Apple Chancery" panose="03020702040506060504" pitchFamily="66" charset="-79"/>
                </a:rPr>
                <a:t>Treatment</a:t>
              </a:r>
              <a:r>
                <a:rPr lang="fr-FR" b="1" dirty="0">
                  <a:solidFill>
                    <a:schemeClr val="accent1">
                      <a:lumMod val="50000"/>
                    </a:schemeClr>
                  </a:solidFill>
                  <a:latin typeface="Palatino" pitchFamily="2" charset="77"/>
                  <a:ea typeface="Palatino" pitchFamily="2" charset="77"/>
                  <a:cs typeface="Apple Chancery" panose="03020702040506060504" pitchFamily="66" charset="-79"/>
                </a:rPr>
                <a:t> (200 – 700 </a:t>
              </a:r>
              <a:r>
                <a:rPr lang="fr-FR" b="1" dirty="0" err="1">
                  <a:solidFill>
                    <a:schemeClr val="accent1">
                      <a:lumMod val="50000"/>
                    </a:schemeClr>
                  </a:solidFill>
                  <a:latin typeface="Palatino" pitchFamily="2" charset="77"/>
                  <a:ea typeface="Palatino" pitchFamily="2" charset="77"/>
                  <a:cs typeface="Apple Chancery" panose="03020702040506060504" pitchFamily="66" charset="-79"/>
                </a:rPr>
                <a:t>MPa</a:t>
              </a:r>
              <a:r>
                <a:rPr lang="fr-FR" b="1" dirty="0">
                  <a:solidFill>
                    <a:schemeClr val="accent1">
                      <a:lumMod val="50000"/>
                    </a:schemeClr>
                  </a:solidFill>
                  <a:latin typeface="Palatino" pitchFamily="2" charset="77"/>
                  <a:ea typeface="Palatino" pitchFamily="2" charset="77"/>
                  <a:cs typeface="Apple Chancery" panose="03020702040506060504" pitchFamily="66" charset="-79"/>
                </a:rPr>
                <a:t>)</a:t>
              </a:r>
            </a:p>
            <a:p>
              <a:pPr>
                <a:lnSpc>
                  <a:spcPct val="150000"/>
                </a:lnSpc>
              </a:pPr>
              <a:r>
                <a:rPr lang="fr-FR" b="1" dirty="0">
                  <a:solidFill>
                    <a:schemeClr val="accent1">
                      <a:lumMod val="50000"/>
                    </a:schemeClr>
                  </a:solidFill>
                  <a:latin typeface="Palatino" pitchFamily="2" charset="77"/>
                  <a:ea typeface="Palatino" pitchFamily="2" charset="77"/>
                  <a:cs typeface="Apple Chancery" panose="03020702040506060504" pitchFamily="66" charset="-79"/>
                </a:rPr>
                <a:t>🙂 Inactivation de microorganismes	😈 Formes sporulées résistantes</a:t>
              </a:r>
            </a:p>
            <a:p>
              <a:pPr>
                <a:lnSpc>
                  <a:spcPct val="150000"/>
                </a:lnSpc>
              </a:pPr>
              <a:r>
                <a:rPr lang="fr-FR" altLang="en-US" b="1" i="1" dirty="0">
                  <a:solidFill>
                    <a:schemeClr val="accent2">
                      <a:lumMod val="50000"/>
                    </a:schemeClr>
                  </a:solidFill>
                  <a:latin typeface="Palatino" pitchFamily="2" charset="77"/>
                  <a:ea typeface="Palatino" pitchFamily="2" charset="77"/>
                </a:rPr>
                <a:t>Inactivation totale possible par couplage avec traitements thermiques ou chimiques</a:t>
              </a:r>
              <a:endParaRPr lang="fr-FR" altLang="en-US" dirty="0">
                <a:solidFill>
                  <a:schemeClr val="accent2">
                    <a:lumMod val="50000"/>
                  </a:schemeClr>
                </a:solidFill>
                <a:latin typeface="Palatino" pitchFamily="2" charset="77"/>
                <a:ea typeface="Palatino" pitchFamily="2" charset="77"/>
              </a:endParaRPr>
            </a:p>
            <a:p>
              <a:pPr>
                <a:lnSpc>
                  <a:spcPct val="150000"/>
                </a:lnSpc>
              </a:pPr>
              <a:r>
                <a:rPr lang="fr-FR" b="1" dirty="0">
                  <a:solidFill>
                    <a:schemeClr val="accent1">
                      <a:lumMod val="50000"/>
                    </a:schemeClr>
                  </a:solidFill>
                  <a:latin typeface="Palatino" pitchFamily="2" charset="77"/>
                  <a:ea typeface="Palatino" pitchFamily="2" charset="77"/>
                  <a:cs typeface="Apple Chancery" panose="03020702040506060504" pitchFamily="66" charset="-79"/>
                </a:rPr>
                <a:t> </a:t>
              </a:r>
              <a:endParaRPr lang="fr-FR" dirty="0"/>
            </a:p>
          </p:txBody>
        </p:sp>
      </p:grp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0DE759-B3B2-79BE-74D4-436D8E58F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D35B-09D4-4ECE-9F8A-038D20243109}" type="slidenum">
              <a:rPr lang="fr-CA" smtClean="0"/>
              <a:pPr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803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à coins arrondis 17">
            <a:extLst>
              <a:ext uri="{FF2B5EF4-FFF2-40B4-BE49-F238E27FC236}">
                <a16:creationId xmlns:a16="http://schemas.microsoft.com/office/drawing/2014/main" id="{6D1D6BC3-A044-ED46-916E-CDE017246E81}"/>
              </a:ext>
            </a:extLst>
          </p:cNvPr>
          <p:cNvSpPr/>
          <p:nvPr/>
        </p:nvSpPr>
        <p:spPr>
          <a:xfrm>
            <a:off x="484450" y="1214633"/>
            <a:ext cx="11223100" cy="48750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E52C14-EE4E-2A43-85E3-BEF4EE68E9C0}"/>
              </a:ext>
            </a:extLst>
          </p:cNvPr>
          <p:cNvSpPr/>
          <p:nvPr/>
        </p:nvSpPr>
        <p:spPr>
          <a:xfrm>
            <a:off x="569392" y="1458438"/>
            <a:ext cx="10588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u="sng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Apple Chancery" panose="03020702040506060504" pitchFamily="66" charset="-79"/>
              </a:rPr>
              <a:t>Méthodes alternatives pour les composés thermosensibles</a:t>
            </a:r>
            <a:endParaRPr lang="fr-FR" b="1" u="sng" dirty="0">
              <a:solidFill>
                <a:srgbClr val="C00000"/>
              </a:solidFill>
            </a:endParaRP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D3D808F8-22A2-1A4B-BBBF-31F103D73581}"/>
              </a:ext>
            </a:extLst>
          </p:cNvPr>
          <p:cNvSpPr/>
          <p:nvPr/>
        </p:nvSpPr>
        <p:spPr>
          <a:xfrm>
            <a:off x="742858" y="2168878"/>
            <a:ext cx="262393" cy="26339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D125F70-C1B0-EA4D-8BAF-C3FF574BF674}"/>
              </a:ext>
            </a:extLst>
          </p:cNvPr>
          <p:cNvSpPr/>
          <p:nvPr/>
        </p:nvSpPr>
        <p:spPr>
          <a:xfrm>
            <a:off x="1113336" y="2108845"/>
            <a:ext cx="3127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Palatino" pitchFamily="2" charset="77"/>
                <a:ea typeface="Palatino" pitchFamily="2" charset="77"/>
                <a:cs typeface="Apple Chancery" panose="03020702040506060504" pitchFamily="66" charset="-79"/>
              </a:rPr>
              <a:t>Traitement par plasma froid</a:t>
            </a:r>
            <a:endParaRPr lang="fr-FR" dirty="0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3D5F2E3D-1970-A54D-8F46-995F1F5AE461}"/>
              </a:ext>
            </a:extLst>
          </p:cNvPr>
          <p:cNvSpPr/>
          <p:nvPr/>
        </p:nvSpPr>
        <p:spPr>
          <a:xfrm>
            <a:off x="756822" y="3002318"/>
            <a:ext cx="262393" cy="263397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781F0C8-1BD5-6346-BA38-A43B14E6B4C2}"/>
              </a:ext>
            </a:extLst>
          </p:cNvPr>
          <p:cNvSpPr/>
          <p:nvPr/>
        </p:nvSpPr>
        <p:spPr>
          <a:xfrm>
            <a:off x="1048995" y="2768118"/>
            <a:ext cx="10129761" cy="33435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fr-FR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Apple Chancery" panose="03020702040506060504" pitchFamily="66" charset="-79"/>
              </a:rPr>
              <a:t>Stérilisation par CO</a:t>
            </a:r>
            <a:r>
              <a:rPr lang="fr-FR" b="1" baseline="-250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Apple Chancery" panose="03020702040506060504" pitchFamily="66" charset="-79"/>
              </a:rPr>
              <a:t>2</a:t>
            </a:r>
            <a:r>
              <a:rPr lang="fr-FR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Apple Chancery" panose="03020702040506060504" pitchFamily="66" charset="-79"/>
              </a:rPr>
              <a:t> supercritique</a:t>
            </a:r>
          </a:p>
          <a:p>
            <a:pPr>
              <a:lnSpc>
                <a:spcPct val="200000"/>
              </a:lnSpc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Palatino" pitchFamily="2" charset="77"/>
                <a:ea typeface="Palatino" pitchFamily="2" charset="77"/>
                <a:cs typeface="Apple Chancery" panose="03020702040506060504" pitchFamily="66" charset="-79"/>
              </a:rPr>
              <a:t>	Procédé respectueux de l’environnement</a:t>
            </a:r>
          </a:p>
          <a:p>
            <a:pPr>
              <a:lnSpc>
                <a:spcPct val="200000"/>
              </a:lnSpc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Palatino" pitchFamily="2" charset="77"/>
                <a:ea typeface="Palatino" pitchFamily="2" charset="77"/>
                <a:cs typeface="Apple Chancery" panose="03020702040506060504" pitchFamily="66" charset="-79"/>
              </a:rPr>
              <a:t>	Traitement de l’échantillon dans tout son volume</a:t>
            </a:r>
          </a:p>
          <a:p>
            <a:pPr>
              <a:lnSpc>
                <a:spcPct val="200000"/>
              </a:lnSpc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Palatino" pitchFamily="2" charset="77"/>
                <a:ea typeface="Palatino" pitchFamily="2" charset="77"/>
                <a:cs typeface="Apple Chancery" panose="03020702040506060504" pitchFamily="66" charset="-79"/>
              </a:rPr>
              <a:t>	Adaptée aux polymères, aux matériaux élaborés par fabrication additive</a:t>
            </a:r>
          </a:p>
          <a:p>
            <a:pPr>
              <a:lnSpc>
                <a:spcPct val="200000"/>
              </a:lnSpc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Palatino" pitchFamily="2" charset="77"/>
                <a:ea typeface="Palatino" pitchFamily="2" charset="77"/>
                <a:cs typeface="Apple Chancery" panose="03020702040506060504" pitchFamily="66" charset="-79"/>
              </a:rPr>
              <a:t>	Temps de traitement significativement réduits par rapport aux méthodes conventionnelles</a:t>
            </a:r>
          </a:p>
          <a:p>
            <a:pPr>
              <a:lnSpc>
                <a:spcPct val="200000"/>
              </a:lnSpc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Palatino" pitchFamily="2" charset="77"/>
                <a:ea typeface="Palatino" pitchFamily="2" charset="77"/>
                <a:cs typeface="Apple Chancery" panose="03020702040506060504" pitchFamily="66" charset="-79"/>
              </a:rPr>
              <a:t>		 </a:t>
            </a:r>
            <a:endParaRPr lang="fr-FR" dirty="0"/>
          </a:p>
        </p:txBody>
      </p:sp>
      <p:sp>
        <p:nvSpPr>
          <p:cNvPr id="12" name="Rectangle à coins arrondis 17">
            <a:extLst>
              <a:ext uri="{FF2B5EF4-FFF2-40B4-BE49-F238E27FC236}">
                <a16:creationId xmlns:a16="http://schemas.microsoft.com/office/drawing/2014/main" id="{9B554494-1FFA-C8DC-0621-4A355F093F17}"/>
              </a:ext>
            </a:extLst>
          </p:cNvPr>
          <p:cNvSpPr/>
          <p:nvPr/>
        </p:nvSpPr>
        <p:spPr>
          <a:xfrm>
            <a:off x="2411896" y="12801"/>
            <a:ext cx="6997147" cy="7127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0BDCCEED-49DA-56F2-2B37-F37FB8A8845C}"/>
              </a:ext>
            </a:extLst>
          </p:cNvPr>
          <p:cNvSpPr txBox="1">
            <a:spLocks/>
          </p:cNvSpPr>
          <p:nvPr/>
        </p:nvSpPr>
        <p:spPr>
          <a:xfrm>
            <a:off x="2373796" y="156850"/>
            <a:ext cx="7097162" cy="43248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313E56"/>
                </a:solidFill>
                <a:uFill>
                  <a:solidFill>
                    <a:schemeClr val="bg1"/>
                  </a:solidFill>
                </a:u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Palatino" pitchFamily="2" charset="77"/>
                <a:ea typeface="Palatino" pitchFamily="2" charset="77"/>
                <a:cs typeface="Apple Chancery" panose="03020702040506060504" pitchFamily="66" charset="-79"/>
              </a:rPr>
              <a:t>INACTIVATION ET STERILISATION PAR FLUIDE SUPERCRITIQUE</a:t>
            </a:r>
            <a:endParaRPr lang="fr-FR" sz="1600" b="0" dirty="0">
              <a:solidFill>
                <a:schemeClr val="accent1">
                  <a:lumMod val="50000"/>
                </a:schemeClr>
              </a:solidFill>
              <a:latin typeface="Palatino" pitchFamily="2" charset="77"/>
              <a:ea typeface="Palatino" pitchFamily="2" charset="77"/>
              <a:cs typeface="Apple Chancery" panose="03020702040506060504" pitchFamily="66" charset="-79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DA429B2-61CB-E2C8-6D9F-52225881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D35B-09D4-4ECE-9F8A-038D20243109}" type="slidenum">
              <a:rPr lang="fr-CA" smtClean="0"/>
              <a:pPr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642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à coins arrondis 17">
            <a:extLst>
              <a:ext uri="{FF2B5EF4-FFF2-40B4-BE49-F238E27FC236}">
                <a16:creationId xmlns:a16="http://schemas.microsoft.com/office/drawing/2014/main" id="{65367FBF-11E7-4448-86E6-C161A2707902}"/>
              </a:ext>
            </a:extLst>
          </p:cNvPr>
          <p:cNvSpPr/>
          <p:nvPr/>
        </p:nvSpPr>
        <p:spPr>
          <a:xfrm>
            <a:off x="644441" y="869579"/>
            <a:ext cx="11194075" cy="51548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9441" name="Group 5"/>
          <p:cNvGrpSpPr>
            <a:grpSpLocks/>
          </p:cNvGrpSpPr>
          <p:nvPr/>
        </p:nvGrpSpPr>
        <p:grpSpPr bwMode="auto">
          <a:xfrm>
            <a:off x="901810" y="2181856"/>
            <a:ext cx="8964613" cy="3455987"/>
            <a:chOff x="50" y="876"/>
            <a:chExt cx="5647" cy="3019"/>
          </a:xfrm>
        </p:grpSpPr>
        <p:sp>
          <p:nvSpPr>
            <p:cNvPr id="189452" name="Rectangle 6"/>
            <p:cNvSpPr>
              <a:spLocks noChangeArrowheads="1"/>
            </p:cNvSpPr>
            <p:nvPr/>
          </p:nvSpPr>
          <p:spPr bwMode="auto">
            <a:xfrm>
              <a:off x="50" y="876"/>
              <a:ext cx="5647" cy="30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50" y="876"/>
              <a:ext cx="5647" cy="3019"/>
            </a:xfrm>
            <a:prstGeom prst="rect">
              <a:avLst/>
            </a:prstGeom>
            <a:noFill/>
            <a:ln w="9525" cap="rnd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DD12F87-68A1-5C46-AA17-D64D408B80C0}"/>
              </a:ext>
            </a:extLst>
          </p:cNvPr>
          <p:cNvGrpSpPr/>
          <p:nvPr/>
        </p:nvGrpSpPr>
        <p:grpSpPr>
          <a:xfrm>
            <a:off x="886735" y="1702608"/>
            <a:ext cx="10097636" cy="1287532"/>
            <a:chOff x="1401085" y="1513767"/>
            <a:chExt cx="10097636" cy="1287532"/>
          </a:xfrm>
        </p:grpSpPr>
        <p:sp>
          <p:nvSpPr>
            <p:cNvPr id="189442" name="Rectangle 14"/>
            <p:cNvSpPr>
              <a:spLocks noChangeArrowheads="1"/>
            </p:cNvSpPr>
            <p:nvPr/>
          </p:nvSpPr>
          <p:spPr bwMode="auto">
            <a:xfrm>
              <a:off x="1401085" y="1572950"/>
              <a:ext cx="64120" cy="364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fr-FR" altLang="en-US" b="1" i="1" dirty="0">
                  <a:solidFill>
                    <a:schemeClr val="tx2">
                      <a:lumMod val="50000"/>
                    </a:schemeClr>
                  </a:solidFill>
                  <a:latin typeface="Monotype Sorts" charset="2"/>
                </a:rPr>
                <a:t> </a:t>
              </a:r>
              <a:endParaRPr lang="fr-FR" alt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89443" name="Rectangle 15"/>
            <p:cNvSpPr>
              <a:spLocks noChangeArrowheads="1"/>
            </p:cNvSpPr>
            <p:nvPr/>
          </p:nvSpPr>
          <p:spPr bwMode="auto">
            <a:xfrm>
              <a:off x="1465205" y="1513767"/>
              <a:ext cx="10033516" cy="1287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fr-FR" altLang="en-US" b="1" i="1" dirty="0">
                  <a:solidFill>
                    <a:schemeClr val="tx2">
                      <a:lumMod val="50000"/>
                    </a:schemeClr>
                  </a:solidFill>
                </a:rPr>
                <a:t>Industrie agro-alimentaire : 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fr-FR" altLang="en-US" b="1" i="1" dirty="0">
                  <a:solidFill>
                    <a:schemeClr val="tx2">
                      <a:lumMod val="50000"/>
                    </a:schemeClr>
                  </a:solidFill>
                </a:rPr>
                <a:t>	-liquides : bière, jus de fruits, vin, lait, huile, …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fr-FR" altLang="en-US" b="1" i="1" dirty="0">
                  <a:solidFill>
                    <a:schemeClr val="tx2">
                      <a:lumMod val="50000"/>
                    </a:schemeClr>
                  </a:solidFill>
                </a:rPr>
                <a:t>	-solides : viandes et volailles, fruits et légumes, farine, épices, fines herbes, cacao, …</a:t>
              </a:r>
            </a:p>
          </p:txBody>
        </p:sp>
      </p:grpSp>
      <p:sp>
        <p:nvSpPr>
          <p:cNvPr id="189446" name="Rectangle 20"/>
          <p:cNvSpPr>
            <a:spLocks noChangeArrowheads="1"/>
          </p:cNvSpPr>
          <p:nvPr/>
        </p:nvSpPr>
        <p:spPr bwMode="auto">
          <a:xfrm>
            <a:off x="0" y="6354072"/>
            <a:ext cx="11396670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fr-FR" altLang="en-US" sz="1000" i="1" baseline="30000" dirty="0">
                <a:solidFill>
                  <a:schemeClr val="tx2">
                    <a:lumMod val="50000"/>
                  </a:schemeClr>
                </a:solidFill>
              </a:rPr>
              <a:t>§ </a:t>
            </a:r>
            <a:r>
              <a:rPr lang="fr-FR" altLang="en-US" sz="1000" i="1" dirty="0">
                <a:solidFill>
                  <a:schemeClr val="tx2">
                    <a:lumMod val="50000"/>
                  </a:schemeClr>
                </a:solidFill>
              </a:rPr>
              <a:t>A. JIMENEZ, Compatibility of </a:t>
            </a:r>
            <a:r>
              <a:rPr lang="fr-FR" altLang="en-US" sz="1000" i="1" dirty="0" err="1">
                <a:solidFill>
                  <a:schemeClr val="tx2">
                    <a:lumMod val="50000"/>
                  </a:schemeClr>
                </a:solidFill>
              </a:rPr>
              <a:t>medical</a:t>
            </a:r>
            <a:r>
              <a:rPr lang="fr-FR" altLang="en-US" sz="1000" i="1" dirty="0">
                <a:solidFill>
                  <a:schemeClr val="tx2">
                    <a:lumMod val="50000"/>
                  </a:schemeClr>
                </a:solidFill>
              </a:rPr>
              <a:t>-grade </a:t>
            </a:r>
            <a:r>
              <a:rPr lang="fr-FR" altLang="en-US" sz="1000" i="1" dirty="0" err="1">
                <a:solidFill>
                  <a:schemeClr val="tx2">
                    <a:lumMod val="50000"/>
                  </a:schemeClr>
                </a:solidFill>
              </a:rPr>
              <a:t>polymers</a:t>
            </a:r>
            <a:r>
              <a:rPr lang="fr-FR" altLang="en-US" sz="10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altLang="en-US" sz="1000" i="1" dirty="0" err="1">
                <a:solidFill>
                  <a:schemeClr val="tx2">
                    <a:lumMod val="50000"/>
                  </a:schemeClr>
                </a:solidFill>
              </a:rPr>
              <a:t>with</a:t>
            </a:r>
            <a:r>
              <a:rPr lang="fr-FR" altLang="en-US" sz="1000" i="1" dirty="0">
                <a:solidFill>
                  <a:schemeClr val="tx2">
                    <a:lumMod val="50000"/>
                  </a:schemeClr>
                </a:solidFill>
              </a:rPr>
              <a:t> dense CO2, The Journal of </a:t>
            </a:r>
            <a:r>
              <a:rPr lang="fr-FR" altLang="en-US" sz="1000" i="1" dirty="0" err="1">
                <a:solidFill>
                  <a:schemeClr val="tx2">
                    <a:lumMod val="50000"/>
                  </a:schemeClr>
                </a:solidFill>
              </a:rPr>
              <a:t>Supercritical</a:t>
            </a:r>
            <a:r>
              <a:rPr lang="fr-FR" altLang="en-US" sz="10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altLang="en-US" sz="1000" i="1" dirty="0" err="1">
                <a:solidFill>
                  <a:schemeClr val="tx2">
                    <a:lumMod val="50000"/>
                  </a:schemeClr>
                </a:solidFill>
              </a:rPr>
              <a:t>Fluids</a:t>
            </a:r>
            <a:r>
              <a:rPr lang="fr-FR" altLang="en-US" sz="1000" i="1" dirty="0">
                <a:solidFill>
                  <a:schemeClr val="tx2">
                    <a:lumMod val="50000"/>
                  </a:schemeClr>
                </a:solidFill>
              </a:rPr>
              <a:t>, 42, p. 366, 2007.</a:t>
            </a:r>
          </a:p>
        </p:txBody>
      </p:sp>
      <p:sp>
        <p:nvSpPr>
          <p:cNvPr id="189447" name="Rectangle 21"/>
          <p:cNvSpPr>
            <a:spLocks noChangeArrowheads="1"/>
          </p:cNvSpPr>
          <p:nvPr/>
        </p:nvSpPr>
        <p:spPr bwMode="auto">
          <a:xfrm>
            <a:off x="0" y="6111677"/>
            <a:ext cx="11431595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fr-FR" altLang="en-US" sz="1000" i="1" dirty="0">
                <a:solidFill>
                  <a:schemeClr val="tx2">
                    <a:lumMod val="50000"/>
                  </a:schemeClr>
                </a:solidFill>
              </a:rPr>
              <a:t>*Y.M. CHOI, </a:t>
            </a:r>
            <a:r>
              <a:rPr lang="fr-FR" altLang="en-US" sz="1000" i="1" dirty="0" err="1">
                <a:solidFill>
                  <a:schemeClr val="tx2">
                    <a:lumMod val="50000"/>
                  </a:schemeClr>
                </a:solidFill>
              </a:rPr>
              <a:t>Effects</a:t>
            </a:r>
            <a:r>
              <a:rPr lang="fr-FR" altLang="en-US" sz="1000" i="1" dirty="0">
                <a:solidFill>
                  <a:schemeClr val="tx2">
                    <a:lumMod val="50000"/>
                  </a:schemeClr>
                </a:solidFill>
              </a:rPr>
              <a:t> of SC CO2 </a:t>
            </a:r>
            <a:r>
              <a:rPr lang="fr-FR" altLang="en-US" sz="1000" i="1" dirty="0" err="1">
                <a:solidFill>
                  <a:schemeClr val="tx2">
                    <a:lumMod val="50000"/>
                  </a:schemeClr>
                </a:solidFill>
              </a:rPr>
              <a:t>treatment</a:t>
            </a:r>
            <a:r>
              <a:rPr lang="fr-FR" altLang="en-US" sz="1000" i="1" dirty="0">
                <a:solidFill>
                  <a:schemeClr val="tx2">
                    <a:lumMod val="50000"/>
                  </a:schemeClr>
                </a:solidFill>
              </a:rPr>
              <a:t> for </a:t>
            </a:r>
            <a:r>
              <a:rPr lang="fr-FR" altLang="en-US" sz="1000" i="1" dirty="0" err="1">
                <a:solidFill>
                  <a:schemeClr val="tx2">
                    <a:lumMod val="50000"/>
                  </a:schemeClr>
                </a:solidFill>
              </a:rPr>
              <a:t>sterilization</a:t>
            </a:r>
            <a:r>
              <a:rPr lang="fr-FR" altLang="en-US" sz="10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altLang="en-US" sz="1000" i="1" dirty="0" err="1">
                <a:solidFill>
                  <a:schemeClr val="tx2">
                    <a:lumMod val="50000"/>
                  </a:schemeClr>
                </a:solidFill>
              </a:rPr>
              <a:t>purpose</a:t>
            </a:r>
            <a:r>
              <a:rPr lang="fr-FR" altLang="en-US" sz="1000" i="1" dirty="0">
                <a:solidFill>
                  <a:schemeClr val="tx2">
                    <a:lumMod val="50000"/>
                  </a:schemeClr>
                </a:solidFill>
              </a:rPr>
              <a:t> on </a:t>
            </a:r>
            <a:r>
              <a:rPr lang="fr-FR" altLang="en-US" sz="1000" i="1" dirty="0" err="1">
                <a:solidFill>
                  <a:schemeClr val="tx2">
                    <a:lumMod val="50000"/>
                  </a:schemeClr>
                </a:solidFill>
              </a:rPr>
              <a:t>meat</a:t>
            </a:r>
            <a:r>
              <a:rPr lang="fr-FR" altLang="en-US" sz="10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altLang="en-US" sz="1000" i="1" dirty="0" err="1">
                <a:solidFill>
                  <a:schemeClr val="tx2">
                    <a:lumMod val="50000"/>
                  </a:schemeClr>
                </a:solidFill>
              </a:rPr>
              <a:t>quality</a:t>
            </a:r>
            <a:r>
              <a:rPr lang="fr-FR" altLang="en-US" sz="1000" i="1" dirty="0">
                <a:solidFill>
                  <a:schemeClr val="tx2">
                    <a:lumMod val="50000"/>
                  </a:schemeClr>
                </a:solidFill>
              </a:rPr>
              <a:t> on Porcine </a:t>
            </a:r>
            <a:r>
              <a:rPr lang="fr-FR" altLang="en-US" sz="1000" i="1" dirty="0" err="1">
                <a:solidFill>
                  <a:schemeClr val="tx2">
                    <a:lumMod val="50000"/>
                  </a:schemeClr>
                </a:solidFill>
              </a:rPr>
              <a:t>longissimus</a:t>
            </a:r>
            <a:r>
              <a:rPr lang="fr-FR" altLang="en-US" sz="10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altLang="en-US" sz="1000" i="1" dirty="0" err="1">
                <a:solidFill>
                  <a:schemeClr val="tx2">
                    <a:lumMod val="50000"/>
                  </a:schemeClr>
                </a:solidFill>
              </a:rPr>
              <a:t>dorsi</a:t>
            </a:r>
            <a:r>
              <a:rPr lang="fr-FR" altLang="en-US" sz="1000" i="1" dirty="0">
                <a:solidFill>
                  <a:schemeClr val="tx2">
                    <a:lumMod val="50000"/>
                  </a:schemeClr>
                </a:solidFill>
              </a:rPr>
              <a:t> muscle, LWT, 41, p. 317, 2008.</a:t>
            </a:r>
          </a:p>
        </p:txBody>
      </p:sp>
      <p:sp>
        <p:nvSpPr>
          <p:cNvPr id="189450" name="Rectangle 19"/>
          <p:cNvSpPr>
            <a:spLocks noChangeArrowheads="1"/>
          </p:cNvSpPr>
          <p:nvPr/>
        </p:nvSpPr>
        <p:spPr bwMode="auto">
          <a:xfrm>
            <a:off x="950855" y="5019590"/>
            <a:ext cx="5878532" cy="45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FR" altLang="en-US" b="1" i="1" dirty="0">
                <a:solidFill>
                  <a:schemeClr val="tx2">
                    <a:lumMod val="50000"/>
                  </a:schemeClr>
                </a:solidFill>
              </a:rPr>
              <a:t>Industries Pharmaceutique &amp; Cosmétique : Poudres</a:t>
            </a:r>
            <a:endParaRPr lang="fr-FR" altLang="en-US" b="1" i="1" baseline="30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0" y="6580191"/>
            <a:ext cx="11396670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z="1000" i="1" baseline="30000" dirty="0">
                <a:solidFill>
                  <a:schemeClr val="tx2">
                    <a:lumMod val="50000"/>
                  </a:schemeClr>
                </a:solidFill>
              </a:rPr>
              <a:t># </a:t>
            </a:r>
            <a:r>
              <a:rPr lang="fr-FR" altLang="en-US" sz="1000" i="1" dirty="0">
                <a:solidFill>
                  <a:schemeClr val="tx2">
                    <a:lumMod val="50000"/>
                  </a:schemeClr>
                </a:solidFill>
              </a:rPr>
              <a:t>M. MATTHEWS, </a:t>
            </a:r>
            <a:r>
              <a:rPr lang="fr-FR" altLang="en-US" sz="1000" i="1" dirty="0" err="1">
                <a:solidFill>
                  <a:schemeClr val="tx2">
                    <a:lumMod val="50000"/>
                  </a:schemeClr>
                </a:solidFill>
              </a:rPr>
              <a:t>Recent</a:t>
            </a:r>
            <a:r>
              <a:rPr lang="fr-FR" altLang="en-US" sz="10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altLang="en-US" sz="1000" i="1" dirty="0" err="1">
                <a:solidFill>
                  <a:schemeClr val="tx2">
                    <a:lumMod val="50000"/>
                  </a:schemeClr>
                </a:solidFill>
              </a:rPr>
              <a:t>developments</a:t>
            </a:r>
            <a:r>
              <a:rPr lang="fr-FR" altLang="en-US" sz="1000" i="1" dirty="0">
                <a:solidFill>
                  <a:schemeClr val="tx2">
                    <a:lumMod val="50000"/>
                  </a:schemeClr>
                </a:solidFill>
              </a:rPr>
              <a:t> in </a:t>
            </a:r>
            <a:r>
              <a:rPr lang="fr-FR" altLang="en-US" sz="1000" i="1" dirty="0" err="1">
                <a:solidFill>
                  <a:schemeClr val="tx2">
                    <a:lumMod val="50000"/>
                  </a:schemeClr>
                </a:solidFill>
              </a:rPr>
              <a:t>sterilization</a:t>
            </a:r>
            <a:r>
              <a:rPr lang="fr-FR" altLang="en-US" sz="1000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fr-FR" altLang="en-US" sz="1000" i="1" dirty="0" err="1">
                <a:solidFill>
                  <a:schemeClr val="tx2">
                    <a:lumMod val="50000"/>
                  </a:schemeClr>
                </a:solidFill>
              </a:rPr>
              <a:t>desinfection</a:t>
            </a:r>
            <a:r>
              <a:rPr lang="fr-FR" altLang="en-US" sz="1000" i="1" dirty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fr-FR" altLang="en-US" sz="1000" i="1" dirty="0" err="1">
                <a:solidFill>
                  <a:schemeClr val="tx2">
                    <a:lumMod val="50000"/>
                  </a:schemeClr>
                </a:solidFill>
              </a:rPr>
              <a:t>cleaning</a:t>
            </a:r>
            <a:r>
              <a:rPr lang="fr-FR" altLang="en-US" sz="10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altLang="en-US" sz="1000" i="1" dirty="0" err="1">
                <a:solidFill>
                  <a:schemeClr val="tx2">
                    <a:lumMod val="50000"/>
                  </a:schemeClr>
                </a:solidFill>
              </a:rPr>
              <a:t>using</a:t>
            </a:r>
            <a:r>
              <a:rPr lang="fr-FR" altLang="en-US" sz="10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altLang="en-US" sz="1000" i="1" dirty="0" err="1">
                <a:solidFill>
                  <a:schemeClr val="tx2">
                    <a:lumMod val="50000"/>
                  </a:schemeClr>
                </a:solidFill>
              </a:rPr>
              <a:t>compressed</a:t>
            </a:r>
            <a:r>
              <a:rPr lang="fr-FR" altLang="en-US" sz="10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altLang="en-US" sz="1000" i="1" dirty="0" err="1">
                <a:solidFill>
                  <a:schemeClr val="tx2">
                    <a:lumMod val="50000"/>
                  </a:schemeClr>
                </a:solidFill>
              </a:rPr>
              <a:t>carbon</a:t>
            </a:r>
            <a:r>
              <a:rPr lang="fr-FR" altLang="en-US" sz="10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altLang="en-US" sz="1000" i="1" dirty="0" err="1">
                <a:solidFill>
                  <a:schemeClr val="tx2">
                    <a:lumMod val="50000"/>
                  </a:schemeClr>
                </a:solidFill>
              </a:rPr>
              <a:t>dioxide</a:t>
            </a:r>
            <a:r>
              <a:rPr lang="fr-FR" altLang="en-US" sz="1000" i="1" dirty="0">
                <a:solidFill>
                  <a:schemeClr val="tx2">
                    <a:lumMod val="50000"/>
                  </a:schemeClr>
                </a:solidFill>
              </a:rPr>
              <a:t>, ISSF Antibes 2018.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78CFCB-6715-C147-AC0C-F64B3E2147AD}"/>
              </a:ext>
            </a:extLst>
          </p:cNvPr>
          <p:cNvSpPr/>
          <p:nvPr/>
        </p:nvSpPr>
        <p:spPr>
          <a:xfrm>
            <a:off x="408681" y="1046363"/>
            <a:ext cx="11194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u="sng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Apple Chancery" panose="03020702040506060504" pitchFamily="66" charset="-79"/>
              </a:rPr>
              <a:t>Secteurs d’application de la stérilisation par CO</a:t>
            </a:r>
            <a:r>
              <a:rPr lang="fr-FR" b="1" u="sng" baseline="-250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Apple Chancery" panose="03020702040506060504" pitchFamily="66" charset="-79"/>
              </a:rPr>
              <a:t>2</a:t>
            </a:r>
            <a:r>
              <a:rPr lang="fr-FR" b="1" u="sng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Apple Chancery" panose="03020702040506060504" pitchFamily="66" charset="-79"/>
              </a:rPr>
              <a:t> supercritique</a:t>
            </a:r>
            <a:endParaRPr lang="fr-FR" b="1" u="sng" dirty="0">
              <a:solidFill>
                <a:srgbClr val="C00000"/>
              </a:solidFill>
            </a:endParaRPr>
          </a:p>
        </p:txBody>
      </p:sp>
      <p:sp>
        <p:nvSpPr>
          <p:cNvPr id="5" name="Flèche droite à entaille 4">
            <a:extLst>
              <a:ext uri="{FF2B5EF4-FFF2-40B4-BE49-F238E27FC236}">
                <a16:creationId xmlns:a16="http://schemas.microsoft.com/office/drawing/2014/main" id="{4647D7F9-84BD-5647-9914-305DE4B0C555}"/>
              </a:ext>
            </a:extLst>
          </p:cNvPr>
          <p:cNvSpPr/>
          <p:nvPr/>
        </p:nvSpPr>
        <p:spPr>
          <a:xfrm>
            <a:off x="7635736" y="5247858"/>
            <a:ext cx="447261" cy="327992"/>
          </a:xfrm>
          <a:prstGeom prst="notched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EFFDE1-0C6D-DB4F-BB38-9A592BFA6A82}"/>
              </a:ext>
            </a:extLst>
          </p:cNvPr>
          <p:cNvSpPr/>
          <p:nvPr/>
        </p:nvSpPr>
        <p:spPr>
          <a:xfrm>
            <a:off x="8195359" y="5212941"/>
            <a:ext cx="335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b="1" i="1" dirty="0">
                <a:solidFill>
                  <a:schemeClr val="tx2">
                    <a:lumMod val="50000"/>
                  </a:schemeClr>
                </a:solidFill>
              </a:rPr>
              <a:t>Site PFIZER</a:t>
            </a:r>
            <a:r>
              <a:rPr lang="fr-FR" altLang="en-US" i="1" baseline="30000" dirty="0">
                <a:solidFill>
                  <a:schemeClr val="tx2">
                    <a:lumMod val="50000"/>
                  </a:schemeClr>
                </a:solidFill>
              </a:rPr>
              <a:t> #</a:t>
            </a:r>
            <a:r>
              <a:rPr lang="fr-FR" altLang="en-US" b="1" i="1" dirty="0">
                <a:solidFill>
                  <a:schemeClr val="tx2">
                    <a:lumMod val="50000"/>
                  </a:schemeClr>
                </a:solidFill>
              </a:rPr>
              <a:t>, Kalamazoo, Mi</a:t>
            </a:r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AC82938-FE44-2D40-BC84-7AE25B9C146C}"/>
              </a:ext>
            </a:extLst>
          </p:cNvPr>
          <p:cNvGrpSpPr/>
          <p:nvPr/>
        </p:nvGrpSpPr>
        <p:grpSpPr>
          <a:xfrm>
            <a:off x="907435" y="3255244"/>
            <a:ext cx="10591690" cy="1669198"/>
            <a:chOff x="1793985" y="3314721"/>
            <a:chExt cx="10591690" cy="1669198"/>
          </a:xfrm>
        </p:grpSpPr>
        <p:sp>
          <p:nvSpPr>
            <p:cNvPr id="189445" name="Rectangle 19"/>
            <p:cNvSpPr>
              <a:spLocks noChangeArrowheads="1"/>
            </p:cNvSpPr>
            <p:nvPr/>
          </p:nvSpPr>
          <p:spPr bwMode="auto">
            <a:xfrm>
              <a:off x="1793985" y="3374681"/>
              <a:ext cx="7032694" cy="456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fr-FR" altLang="en-US" b="1" i="1" dirty="0">
                  <a:solidFill>
                    <a:schemeClr val="tx2">
                      <a:lumMod val="50000"/>
                    </a:schemeClr>
                  </a:solidFill>
                </a:rPr>
                <a:t>Biomédical : Matériels à usage médical</a:t>
              </a:r>
              <a:r>
                <a:rPr lang="fr-FR" altLang="en-US" b="1" i="1" baseline="30000" dirty="0">
                  <a:solidFill>
                    <a:schemeClr val="tx2">
                      <a:lumMod val="50000"/>
                    </a:schemeClr>
                  </a:solidFill>
                </a:rPr>
                <a:t>§</a:t>
              </a:r>
              <a:r>
                <a:rPr lang="fr-FR" altLang="en-US" b="1" i="1" dirty="0">
                  <a:solidFill>
                    <a:schemeClr val="tx2">
                      <a:lumMod val="50000"/>
                    </a:schemeClr>
                  </a:solidFill>
                </a:rPr>
                <a:t>, dispositifs médicaux</a:t>
              </a:r>
              <a:endParaRPr lang="fr-FR" altLang="en-US" b="1" i="1" baseline="300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C7B0D9A-BA71-DF44-BFAD-639448F10F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697" t="7924" r="1565" b="1237"/>
            <a:stretch/>
          </p:blipFill>
          <p:spPr>
            <a:xfrm>
              <a:off x="9402801" y="3314721"/>
              <a:ext cx="2337476" cy="166919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4E29F52-2E22-D54D-9382-8B71849CDBA5}"/>
                </a:ext>
              </a:extLst>
            </p:cNvPr>
            <p:cNvSpPr/>
            <p:nvPr/>
          </p:nvSpPr>
          <p:spPr>
            <a:xfrm>
              <a:off x="11191116" y="3831216"/>
              <a:ext cx="119455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accent2">
                      <a:lumMod val="50000"/>
                    </a:schemeClr>
                  </a:solidFill>
                </a:rPr>
                <a:t>À l’échelle </a:t>
              </a:r>
            </a:p>
            <a:p>
              <a:pPr algn="ctr"/>
              <a:r>
                <a:rPr lang="fr-FR" sz="1200" b="1" dirty="0">
                  <a:solidFill>
                    <a:schemeClr val="accent2">
                      <a:lumMod val="50000"/>
                    </a:schemeClr>
                  </a:solidFill>
                </a:rPr>
                <a:t>internationale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D7C3344-ACD7-A744-B9EE-90F0BD93658A}"/>
              </a:ext>
            </a:extLst>
          </p:cNvPr>
          <p:cNvSpPr/>
          <p:nvPr/>
        </p:nvSpPr>
        <p:spPr>
          <a:xfrm>
            <a:off x="927314" y="3904992"/>
            <a:ext cx="758893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sz="1400" b="1" i="1" dirty="0">
                <a:solidFill>
                  <a:srgbClr val="C00000"/>
                </a:solidFill>
              </a:rPr>
              <a:t>Le traitement par </a:t>
            </a:r>
            <a:r>
              <a:rPr lang="fr-FR" altLang="en-US" sz="1400" b="1" i="1" dirty="0" err="1">
                <a:solidFill>
                  <a:srgbClr val="C00000"/>
                </a:solidFill>
              </a:rPr>
              <a:t>EtO</a:t>
            </a:r>
            <a:r>
              <a:rPr lang="fr-FR" altLang="en-US" sz="1400" b="1" i="1" dirty="0">
                <a:solidFill>
                  <a:srgbClr val="C00000"/>
                </a:solidFill>
              </a:rPr>
              <a:t> va être interdit dans les années à venir</a:t>
            </a:r>
          </a:p>
          <a:p>
            <a:endParaRPr lang="fr-FR" sz="1400" b="1" i="1" dirty="0">
              <a:solidFill>
                <a:srgbClr val="C00000"/>
              </a:solidFill>
            </a:endParaRPr>
          </a:p>
          <a:p>
            <a:r>
              <a:rPr lang="fr-FR" sz="1400" b="1" i="1" dirty="0">
                <a:solidFill>
                  <a:srgbClr val="C00000"/>
                </a:solidFill>
              </a:rPr>
              <a:t>Stérilisation par CO</a:t>
            </a:r>
            <a:r>
              <a:rPr lang="fr-FR" sz="1400" b="1" i="1" baseline="-25000" dirty="0">
                <a:solidFill>
                  <a:srgbClr val="C00000"/>
                </a:solidFill>
              </a:rPr>
              <a:t>2</a:t>
            </a:r>
            <a:r>
              <a:rPr lang="fr-FR" sz="1400" b="1" i="1" dirty="0">
                <a:solidFill>
                  <a:srgbClr val="C00000"/>
                </a:solidFill>
              </a:rPr>
              <a:t> supercritique comme alternative  		Aspects normatifs ? </a:t>
            </a:r>
          </a:p>
          <a:p>
            <a:r>
              <a:rPr lang="fr-FR" sz="1400" b="1" i="1" dirty="0">
                <a:solidFill>
                  <a:srgbClr val="C00000"/>
                </a:solidFill>
              </a:rPr>
              <a:t>						 Norme NF EN ISO 14937 </a:t>
            </a:r>
            <a:endParaRPr lang="fr-FR" sz="1400" dirty="0">
              <a:solidFill>
                <a:srgbClr val="C00000"/>
              </a:solidFill>
            </a:endParaRPr>
          </a:p>
        </p:txBody>
      </p:sp>
      <p:sp>
        <p:nvSpPr>
          <p:cNvPr id="11" name="Flèche vers la droite 10">
            <a:extLst>
              <a:ext uri="{FF2B5EF4-FFF2-40B4-BE49-F238E27FC236}">
                <a16:creationId xmlns:a16="http://schemas.microsoft.com/office/drawing/2014/main" id="{63C096CA-39B3-ED45-95CE-BAA002461D57}"/>
              </a:ext>
            </a:extLst>
          </p:cNvPr>
          <p:cNvSpPr/>
          <p:nvPr/>
        </p:nvSpPr>
        <p:spPr>
          <a:xfrm>
            <a:off x="5842029" y="4479350"/>
            <a:ext cx="490949" cy="24822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17">
            <a:extLst>
              <a:ext uri="{FF2B5EF4-FFF2-40B4-BE49-F238E27FC236}">
                <a16:creationId xmlns:a16="http://schemas.microsoft.com/office/drawing/2014/main" id="{540EED51-DF17-4509-C4E2-05FB1E6825B2}"/>
              </a:ext>
            </a:extLst>
          </p:cNvPr>
          <p:cNvSpPr/>
          <p:nvPr/>
        </p:nvSpPr>
        <p:spPr>
          <a:xfrm>
            <a:off x="2411896" y="12801"/>
            <a:ext cx="6997147" cy="7127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820C0219-4E64-0299-8C74-0D56544D5EDC}"/>
              </a:ext>
            </a:extLst>
          </p:cNvPr>
          <p:cNvSpPr txBox="1">
            <a:spLocks/>
          </p:cNvSpPr>
          <p:nvPr/>
        </p:nvSpPr>
        <p:spPr>
          <a:xfrm>
            <a:off x="2373796" y="156850"/>
            <a:ext cx="7097162" cy="43248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313E56"/>
                </a:solidFill>
                <a:uFill>
                  <a:solidFill>
                    <a:schemeClr val="bg1"/>
                  </a:solidFill>
                </a:u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Palatino" pitchFamily="2" charset="77"/>
                <a:ea typeface="Palatino" pitchFamily="2" charset="77"/>
                <a:cs typeface="Apple Chancery" panose="03020702040506060504" pitchFamily="66" charset="-79"/>
              </a:rPr>
              <a:t>INACTIVATION ET STERILISATION PAR FLUIDE SUPERCRITIQUE</a:t>
            </a:r>
            <a:endParaRPr lang="fr-FR" sz="1600" b="0" dirty="0">
              <a:solidFill>
                <a:schemeClr val="accent1">
                  <a:lumMod val="50000"/>
                </a:schemeClr>
              </a:solidFill>
              <a:latin typeface="Palatino" pitchFamily="2" charset="77"/>
              <a:ea typeface="Palatino" pitchFamily="2" charset="77"/>
              <a:cs typeface="Apple Chancery" panose="03020702040506060504" pitchFamily="66" charset="-79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CE7F4D3-8842-BD42-D30E-3ED35FB0A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D35B-09D4-4ECE-9F8A-038D20243109}" type="slidenum">
              <a:rPr lang="fr-CA" smtClean="0"/>
              <a:pPr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313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0" grpId="0"/>
      <p:bldP spid="5" grpId="0" animBg="1"/>
      <p:bldP spid="6" grpId="0"/>
      <p:bldP spid="8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6081B11-6054-8E42-A7DA-DDC12CE376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5</a:t>
            </a:r>
          </a:p>
        </p:txBody>
      </p:sp>
      <p:sp>
        <p:nvSpPr>
          <p:cNvPr id="4" name="Rectangle à coins arrondis 17">
            <a:extLst>
              <a:ext uri="{FF2B5EF4-FFF2-40B4-BE49-F238E27FC236}">
                <a16:creationId xmlns:a16="http://schemas.microsoft.com/office/drawing/2014/main" id="{675114B1-86D6-1E44-8EF6-01AF82CC7BA1}"/>
              </a:ext>
            </a:extLst>
          </p:cNvPr>
          <p:cNvSpPr/>
          <p:nvPr/>
        </p:nvSpPr>
        <p:spPr>
          <a:xfrm>
            <a:off x="125831" y="1018953"/>
            <a:ext cx="11940337" cy="568838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6A7247D-8E8D-8248-965F-F01BCB6FE944}"/>
              </a:ext>
            </a:extLst>
          </p:cNvPr>
          <p:cNvSpPr/>
          <p:nvPr/>
        </p:nvSpPr>
        <p:spPr>
          <a:xfrm>
            <a:off x="544274" y="1154825"/>
            <a:ext cx="3111551" cy="58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i="1" u="sng" dirty="0">
                <a:solidFill>
                  <a:schemeClr val="tx2"/>
                </a:solidFill>
              </a:rPr>
              <a:t>Résistance des microorganismes </a:t>
            </a:r>
          </a:p>
          <a:p>
            <a:pPr algn="ctr"/>
            <a:r>
              <a:rPr lang="fr-FR" sz="1200" i="1" u="sng" dirty="0">
                <a:solidFill>
                  <a:schemeClr val="tx2"/>
                </a:solidFill>
              </a:rPr>
              <a:t>à la désinfection</a:t>
            </a: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00297F1D-2AD7-B84A-9A40-CF709499CB7D}"/>
              </a:ext>
            </a:extLst>
          </p:cNvPr>
          <p:cNvGrpSpPr/>
          <p:nvPr/>
        </p:nvGrpSpPr>
        <p:grpSpPr>
          <a:xfrm>
            <a:off x="386366" y="1496900"/>
            <a:ext cx="2931247" cy="5013956"/>
            <a:chOff x="386366" y="1496900"/>
            <a:chExt cx="2931247" cy="5013956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56E1CD94-997A-7D46-B3D8-D483D2C2C11D}"/>
                </a:ext>
              </a:extLst>
            </p:cNvPr>
            <p:cNvSpPr txBox="1"/>
            <p:nvPr/>
          </p:nvSpPr>
          <p:spPr>
            <a:xfrm>
              <a:off x="911807" y="1741050"/>
              <a:ext cx="2405804" cy="3517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C00000"/>
                  </a:solidFill>
                </a:rPr>
                <a:t>Spores bactériennes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65618204-CCD1-4E4F-9032-9FF21D34A289}"/>
                </a:ext>
              </a:extLst>
            </p:cNvPr>
            <p:cNvSpPr txBox="1"/>
            <p:nvPr/>
          </p:nvSpPr>
          <p:spPr>
            <a:xfrm>
              <a:off x="911807" y="2618354"/>
              <a:ext cx="2405804" cy="3517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C00000"/>
                  </a:solidFill>
                </a:rPr>
                <a:t>Mycobactéries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3FB1C238-65E8-854A-A3F9-85A58EFB7DF7}"/>
                </a:ext>
              </a:extLst>
            </p:cNvPr>
            <p:cNvSpPr txBox="1"/>
            <p:nvPr/>
          </p:nvSpPr>
          <p:spPr>
            <a:xfrm>
              <a:off x="911808" y="3337163"/>
              <a:ext cx="2405804" cy="612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sz="1200" dirty="0">
                  <a:solidFill>
                    <a:schemeClr val="tx2"/>
                  </a:solidFill>
                </a:rPr>
                <a:t>Virus de petite taille et </a:t>
              </a:r>
            </a:p>
            <a:p>
              <a:pPr algn="ctr">
                <a:lnSpc>
                  <a:spcPct val="150000"/>
                </a:lnSpc>
              </a:pPr>
              <a:r>
                <a:rPr lang="fr-FR" sz="1200" dirty="0">
                  <a:solidFill>
                    <a:schemeClr val="tx2"/>
                  </a:solidFill>
                </a:rPr>
                <a:t>virus non lipidiques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64FC664A-28AC-144D-B950-15ED0CE9CD82}"/>
                </a:ext>
              </a:extLst>
            </p:cNvPr>
            <p:cNvSpPr txBox="1"/>
            <p:nvPr/>
          </p:nvSpPr>
          <p:spPr>
            <a:xfrm>
              <a:off x="911809" y="5898765"/>
              <a:ext cx="2405804" cy="612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sz="1200" dirty="0">
                  <a:solidFill>
                    <a:schemeClr val="tx2"/>
                  </a:solidFill>
                </a:rPr>
                <a:t>Virus de taille moyenne et </a:t>
              </a:r>
            </a:p>
            <a:p>
              <a:pPr algn="ctr">
                <a:lnSpc>
                  <a:spcPct val="150000"/>
                </a:lnSpc>
              </a:pPr>
              <a:r>
                <a:rPr lang="fr-FR" sz="1200" dirty="0">
                  <a:solidFill>
                    <a:schemeClr val="tx2"/>
                  </a:solidFill>
                </a:rPr>
                <a:t>virus lipidiques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A30D0F09-4979-C947-A2C6-5A95CCE6EF68}"/>
                </a:ext>
              </a:extLst>
            </p:cNvPr>
            <p:cNvSpPr txBox="1"/>
            <p:nvPr/>
          </p:nvSpPr>
          <p:spPr>
            <a:xfrm>
              <a:off x="911809" y="4266078"/>
              <a:ext cx="2405804" cy="3517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accent3">
                      <a:lumMod val="50000"/>
                    </a:schemeClr>
                  </a:solidFill>
                </a:rPr>
                <a:t>Champignons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8CACD218-D1C4-F147-ABC6-12304B7CD32B}"/>
                </a:ext>
              </a:extLst>
            </p:cNvPr>
            <p:cNvSpPr txBox="1"/>
            <p:nvPr/>
          </p:nvSpPr>
          <p:spPr>
            <a:xfrm>
              <a:off x="911807" y="5116466"/>
              <a:ext cx="2405804" cy="3517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C00000"/>
                  </a:solidFill>
                </a:rPr>
                <a:t>Bactéries végétatives</a:t>
              </a:r>
            </a:p>
          </p:txBody>
        </p: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5A4225E0-7090-DB4B-B438-F6D2DA9994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14709" y="2092785"/>
              <a:ext cx="0" cy="52556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B29571D6-2F83-3842-AFA4-9C5AC5FC63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14711" y="5474562"/>
              <a:ext cx="2" cy="424203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>
              <a:extLst>
                <a:ext uri="{FF2B5EF4-FFF2-40B4-BE49-F238E27FC236}">
                  <a16:creationId xmlns:a16="http://schemas.microsoft.com/office/drawing/2014/main" id="{0301819A-6658-4049-B26A-C5C12A9D07DA}"/>
                </a:ext>
              </a:extLst>
            </p:cNvPr>
            <p:cNvCxnSpPr/>
            <p:nvPr/>
          </p:nvCxnSpPr>
          <p:spPr>
            <a:xfrm flipV="1">
              <a:off x="586098" y="1916916"/>
              <a:ext cx="0" cy="411696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A829420-C119-7B42-860E-0505C13A287E}"/>
                </a:ext>
              </a:extLst>
            </p:cNvPr>
            <p:cNvSpPr/>
            <p:nvPr/>
          </p:nvSpPr>
          <p:spPr>
            <a:xfrm>
              <a:off x="386366" y="1496900"/>
              <a:ext cx="437688" cy="5471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>
                  <a:solidFill>
                    <a:schemeClr val="tx2"/>
                  </a:solidFill>
                </a:rPr>
                <a:t>+</a:t>
              </a:r>
              <a:endParaRPr lang="fr-FR" sz="2200" dirty="0">
                <a:solidFill>
                  <a:schemeClr val="tx2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2C10FAA-B43C-3842-B0A0-EA9691DF0796}"/>
                </a:ext>
              </a:extLst>
            </p:cNvPr>
            <p:cNvSpPr/>
            <p:nvPr/>
          </p:nvSpPr>
          <p:spPr>
            <a:xfrm>
              <a:off x="430376" y="5918051"/>
              <a:ext cx="349429" cy="5471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dirty="0">
                  <a:solidFill>
                    <a:schemeClr val="tx2"/>
                  </a:solidFill>
                </a:rPr>
                <a:t>-</a:t>
              </a: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4E401006-E40E-2447-A502-94A5BF7C681F}"/>
              </a:ext>
            </a:extLst>
          </p:cNvPr>
          <p:cNvGrpSpPr/>
          <p:nvPr/>
        </p:nvGrpSpPr>
        <p:grpSpPr>
          <a:xfrm>
            <a:off x="8706719" y="1211486"/>
            <a:ext cx="3083306" cy="4573086"/>
            <a:chOff x="3525119" y="565310"/>
            <a:chExt cx="3083306" cy="4573086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DCFAA80-BF08-304D-B136-A17FC46720BA}"/>
                </a:ext>
              </a:extLst>
            </p:cNvPr>
            <p:cNvSpPr/>
            <p:nvPr/>
          </p:nvSpPr>
          <p:spPr>
            <a:xfrm>
              <a:off x="3581122" y="565310"/>
              <a:ext cx="3027303" cy="3517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200" i="1" u="sng" dirty="0">
                  <a:solidFill>
                    <a:schemeClr val="tx2"/>
                  </a:solidFill>
                </a:rPr>
                <a:t>Niveau de difficulté du traitement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B576475C-5E0F-BD49-97B6-710D57310FFF}"/>
                </a:ext>
              </a:extLst>
            </p:cNvPr>
            <p:cNvSpPr txBox="1"/>
            <p:nvPr/>
          </p:nvSpPr>
          <p:spPr>
            <a:xfrm>
              <a:off x="3833177" y="1126242"/>
              <a:ext cx="2405804" cy="3517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2"/>
                  </a:solidFill>
                </a:rPr>
                <a:t>Stérilisation difficile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D06A9054-240A-FB44-A1C8-DEA5F0F0B5EF}"/>
                </a:ext>
              </a:extLst>
            </p:cNvPr>
            <p:cNvSpPr txBox="1"/>
            <p:nvPr/>
          </p:nvSpPr>
          <p:spPr>
            <a:xfrm>
              <a:off x="3833177" y="2479328"/>
              <a:ext cx="2405804" cy="5862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2"/>
                  </a:solidFill>
                </a:rPr>
                <a:t>Stérilisation/désinfection  de niveau intermédiaire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4C25EAEF-4107-C043-9754-411B05B8E518}"/>
                </a:ext>
              </a:extLst>
            </p:cNvPr>
            <p:cNvSpPr txBox="1"/>
            <p:nvPr/>
          </p:nvSpPr>
          <p:spPr>
            <a:xfrm>
              <a:off x="3525119" y="4786661"/>
              <a:ext cx="2992583" cy="3517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2"/>
                  </a:solidFill>
                </a:rPr>
                <a:t>Stérilisation/désinfection  facile</a:t>
              </a:r>
            </a:p>
          </p:txBody>
        </p:sp>
        <p:cxnSp>
          <p:nvCxnSpPr>
            <p:cNvPr id="57" name="Connecteur droit avec flèche 56">
              <a:extLst>
                <a:ext uri="{FF2B5EF4-FFF2-40B4-BE49-F238E27FC236}">
                  <a16:creationId xmlns:a16="http://schemas.microsoft.com/office/drawing/2014/main" id="{A2EE41F7-A7FF-464B-B7C8-06FF4E40C1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06742" y="1477977"/>
              <a:ext cx="14668" cy="101309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avec flèche 57">
              <a:extLst>
                <a:ext uri="{FF2B5EF4-FFF2-40B4-BE49-F238E27FC236}">
                  <a16:creationId xmlns:a16="http://schemas.microsoft.com/office/drawing/2014/main" id="{AAC9BE8A-0CC5-7748-8A7E-33F46836D47D}"/>
                </a:ext>
              </a:extLst>
            </p:cNvPr>
            <p:cNvCxnSpPr/>
            <p:nvPr/>
          </p:nvCxnSpPr>
          <p:spPr>
            <a:xfrm>
              <a:off x="5006740" y="3065552"/>
              <a:ext cx="1" cy="1721108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8C101AA3-52CD-4249-995F-07ADBC0E62C5}"/>
              </a:ext>
            </a:extLst>
          </p:cNvPr>
          <p:cNvCxnSpPr>
            <a:cxnSpLocks/>
          </p:cNvCxnSpPr>
          <p:nvPr/>
        </p:nvCxnSpPr>
        <p:spPr>
          <a:xfrm flipH="1" flipV="1">
            <a:off x="2114709" y="4617813"/>
            <a:ext cx="1329" cy="47124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6AF97AB1-070B-8A4B-B313-9AB16B16529A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2114711" y="3975400"/>
            <a:ext cx="0" cy="29067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165B316A-5684-6943-8F28-49DD7C3D3E9D}"/>
              </a:ext>
            </a:extLst>
          </p:cNvPr>
          <p:cNvCxnSpPr>
            <a:cxnSpLocks/>
          </p:cNvCxnSpPr>
          <p:nvPr/>
        </p:nvCxnSpPr>
        <p:spPr>
          <a:xfrm flipV="1">
            <a:off x="2114709" y="2971227"/>
            <a:ext cx="1329" cy="34764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48850C9B-B093-2146-83C5-900B8AB9CC77}"/>
              </a:ext>
            </a:extLst>
          </p:cNvPr>
          <p:cNvGrpSpPr/>
          <p:nvPr/>
        </p:nvGrpSpPr>
        <p:grpSpPr>
          <a:xfrm>
            <a:off x="3850208" y="1763879"/>
            <a:ext cx="4623230" cy="4426470"/>
            <a:chOff x="3850208" y="1763879"/>
            <a:chExt cx="4623230" cy="442647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1C0AFF28-562E-CF44-ABB1-30247F54C4DC}"/>
                </a:ext>
              </a:extLst>
            </p:cNvPr>
            <p:cNvGrpSpPr/>
            <p:nvPr/>
          </p:nvGrpSpPr>
          <p:grpSpPr>
            <a:xfrm>
              <a:off x="3850209" y="1763879"/>
              <a:ext cx="4623229" cy="4426470"/>
              <a:chOff x="3850209" y="1763879"/>
              <a:chExt cx="4623229" cy="4426470"/>
            </a:xfrm>
          </p:grpSpPr>
          <p:grpSp>
            <p:nvGrpSpPr>
              <p:cNvPr id="46" name="Groupe 45">
                <a:extLst>
                  <a:ext uri="{FF2B5EF4-FFF2-40B4-BE49-F238E27FC236}">
                    <a16:creationId xmlns:a16="http://schemas.microsoft.com/office/drawing/2014/main" id="{75B04DED-344C-AD4A-BAAF-1BF1B5A6C8D8}"/>
                  </a:ext>
                </a:extLst>
              </p:cNvPr>
              <p:cNvGrpSpPr/>
              <p:nvPr/>
            </p:nvGrpSpPr>
            <p:grpSpPr>
              <a:xfrm>
                <a:off x="3850209" y="1763879"/>
                <a:ext cx="4564854" cy="4188515"/>
                <a:chOff x="3851944" y="1738397"/>
                <a:chExt cx="4564854" cy="4188515"/>
              </a:xfrm>
            </p:grpSpPr>
            <p:sp>
              <p:nvSpPr>
                <p:cNvPr id="12" name="ZoneTexte 11">
                  <a:extLst>
                    <a:ext uri="{FF2B5EF4-FFF2-40B4-BE49-F238E27FC236}">
                      <a16:creationId xmlns:a16="http://schemas.microsoft.com/office/drawing/2014/main" id="{86C9D40C-B8B2-7149-A39B-1F7E7ED2CF7D}"/>
                    </a:ext>
                  </a:extLst>
                </p:cNvPr>
                <p:cNvSpPr txBox="1"/>
                <p:nvPr/>
              </p:nvSpPr>
              <p:spPr>
                <a:xfrm>
                  <a:off x="3851946" y="1738397"/>
                  <a:ext cx="2574974" cy="64633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i="1" u="sng" dirty="0" err="1">
                      <a:solidFill>
                        <a:srgbClr val="C00000"/>
                      </a:solidFill>
                    </a:rPr>
                    <a:t>Geobacillus</a:t>
                  </a:r>
                  <a:r>
                    <a:rPr lang="fr-FR" sz="1200" b="1" i="1" u="sng" dirty="0">
                      <a:solidFill>
                        <a:srgbClr val="C00000"/>
                      </a:solidFill>
                    </a:rPr>
                    <a:t> </a:t>
                  </a:r>
                  <a:r>
                    <a:rPr lang="fr-FR" sz="1200" b="1" i="1" u="sng" dirty="0" err="1">
                      <a:solidFill>
                        <a:srgbClr val="C00000"/>
                      </a:solidFill>
                    </a:rPr>
                    <a:t>stearothermophilus</a:t>
                  </a:r>
                  <a:endParaRPr lang="fr-FR" sz="1200" b="1" i="1" u="sng" dirty="0">
                    <a:solidFill>
                      <a:srgbClr val="C00000"/>
                    </a:solidFill>
                  </a:endParaRPr>
                </a:p>
                <a:p>
                  <a:pPr algn="ctr"/>
                  <a:r>
                    <a:rPr lang="fr-FR" sz="1200" b="1" i="1" u="sng" dirty="0">
                      <a:solidFill>
                        <a:srgbClr val="C00000"/>
                      </a:solidFill>
                    </a:rPr>
                    <a:t> Bacillus </a:t>
                  </a:r>
                  <a:r>
                    <a:rPr lang="fr-FR" sz="1200" b="1" i="1" u="sng" dirty="0" err="1">
                      <a:solidFill>
                        <a:srgbClr val="C00000"/>
                      </a:solidFill>
                    </a:rPr>
                    <a:t>atrophaeus</a:t>
                  </a:r>
                  <a:endParaRPr lang="fr-FR" sz="1200" b="1" i="1" u="sng" dirty="0">
                    <a:solidFill>
                      <a:srgbClr val="C00000"/>
                    </a:solidFill>
                  </a:endParaRPr>
                </a:p>
                <a:p>
                  <a:pPr algn="ctr"/>
                  <a:r>
                    <a:rPr lang="fr-FR" sz="1200" b="1" i="1" dirty="0">
                      <a:solidFill>
                        <a:srgbClr val="C00000"/>
                      </a:solidFill>
                    </a:rPr>
                    <a:t>Bacillus </a:t>
                  </a:r>
                  <a:r>
                    <a:rPr lang="fr-FR" sz="1200" b="1" i="1" dirty="0" err="1">
                      <a:solidFill>
                        <a:srgbClr val="C00000"/>
                      </a:solidFill>
                    </a:rPr>
                    <a:t>subtilis</a:t>
                  </a:r>
                  <a:endParaRPr lang="fr-FR" sz="1200" b="1" i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7D11630D-340A-1845-BD2B-5AE09BF7BEA2}"/>
                    </a:ext>
                  </a:extLst>
                </p:cNvPr>
                <p:cNvSpPr txBox="1"/>
                <p:nvPr/>
              </p:nvSpPr>
              <p:spPr>
                <a:xfrm>
                  <a:off x="3867120" y="4240596"/>
                  <a:ext cx="2574974" cy="64633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i="1" dirty="0">
                      <a:solidFill>
                        <a:schemeClr val="accent3">
                          <a:lumMod val="50000"/>
                        </a:schemeClr>
                      </a:solidFill>
                    </a:rPr>
                    <a:t>Trichophyton </a:t>
                  </a:r>
                  <a:r>
                    <a:rPr lang="fr-FR" sz="1200" b="1" i="1" dirty="0" err="1">
                      <a:solidFill>
                        <a:schemeClr val="accent3">
                          <a:lumMod val="50000"/>
                        </a:schemeClr>
                      </a:solidFill>
                    </a:rPr>
                    <a:t>mentagrophytes</a:t>
                  </a:r>
                  <a:endParaRPr lang="fr-FR" sz="1200" b="1" i="1" dirty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  <a:p>
                  <a:pPr algn="ctr"/>
                  <a:r>
                    <a:rPr lang="fr-FR" sz="1200" b="1" i="1" dirty="0">
                      <a:solidFill>
                        <a:schemeClr val="accent3">
                          <a:lumMod val="50000"/>
                        </a:schemeClr>
                      </a:solidFill>
                    </a:rPr>
                    <a:t>Aspergillus </a:t>
                  </a:r>
                  <a:r>
                    <a:rPr lang="fr-FR" sz="1200" b="1" i="1" dirty="0" err="1">
                      <a:solidFill>
                        <a:schemeClr val="accent3">
                          <a:lumMod val="50000"/>
                        </a:schemeClr>
                      </a:solidFill>
                    </a:rPr>
                    <a:t>brasiliensis</a:t>
                  </a:r>
                  <a:endParaRPr lang="fr-FR" sz="1200" b="1" i="1" dirty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  <a:p>
                  <a:pPr algn="ctr"/>
                  <a:r>
                    <a:rPr lang="fr-FR" sz="1200" b="1" dirty="0">
                      <a:solidFill>
                        <a:schemeClr val="accent3">
                          <a:lumMod val="50000"/>
                        </a:schemeClr>
                      </a:solidFill>
                    </a:rPr>
                    <a:t>Candida </a:t>
                  </a:r>
                  <a:r>
                    <a:rPr lang="fr-FR" sz="1200" b="1" dirty="0" err="1">
                      <a:solidFill>
                        <a:schemeClr val="accent3">
                          <a:lumMod val="50000"/>
                        </a:schemeClr>
                      </a:solidFill>
                    </a:rPr>
                    <a:t>spp</a:t>
                  </a:r>
                  <a:r>
                    <a:rPr lang="fr-FR" sz="1200" b="1" dirty="0">
                      <a:solidFill>
                        <a:schemeClr val="accent3">
                          <a:lumMod val="50000"/>
                        </a:schemeClr>
                      </a:solidFill>
                    </a:rPr>
                    <a:t>.</a:t>
                  </a:r>
                </a:p>
              </p:txBody>
            </p:sp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57256168-130C-A748-9AC9-A7003AF413B3}"/>
                    </a:ext>
                  </a:extLst>
                </p:cNvPr>
                <p:cNvSpPr txBox="1"/>
                <p:nvPr/>
              </p:nvSpPr>
              <p:spPr>
                <a:xfrm>
                  <a:off x="3851944" y="5095915"/>
                  <a:ext cx="2574974" cy="83099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i="1" dirty="0">
                      <a:solidFill>
                        <a:srgbClr val="C00000"/>
                      </a:solidFill>
                    </a:rPr>
                    <a:t>Escherichia coli</a:t>
                  </a:r>
                </a:p>
                <a:p>
                  <a:pPr algn="ctr"/>
                  <a:r>
                    <a:rPr lang="fr-FR" sz="1200" i="1" dirty="0">
                      <a:solidFill>
                        <a:srgbClr val="C00000"/>
                      </a:solidFill>
                    </a:rPr>
                    <a:t>Staphylococcus aureus</a:t>
                  </a:r>
                  <a:r>
                    <a:rPr lang="fr-FR" sz="1200" dirty="0">
                      <a:solidFill>
                        <a:srgbClr val="C00000"/>
                      </a:solidFill>
                    </a:rPr>
                    <a:t>, </a:t>
                  </a:r>
                  <a:r>
                    <a:rPr lang="fr-FR" sz="1200" i="1" dirty="0">
                      <a:solidFill>
                        <a:srgbClr val="C00000"/>
                      </a:solidFill>
                    </a:rPr>
                    <a:t>Pseudomonas </a:t>
                  </a:r>
                  <a:r>
                    <a:rPr lang="fr-FR" sz="1200" i="1" dirty="0" err="1">
                      <a:solidFill>
                        <a:srgbClr val="C00000"/>
                      </a:solidFill>
                    </a:rPr>
                    <a:t>aeruginosa</a:t>
                  </a:r>
                  <a:endParaRPr lang="fr-FR" sz="1200" i="1" dirty="0">
                    <a:solidFill>
                      <a:srgbClr val="C00000"/>
                    </a:solidFill>
                  </a:endParaRPr>
                </a:p>
                <a:p>
                  <a:pPr algn="ctr"/>
                  <a:r>
                    <a:rPr lang="fr-FR" sz="1200" i="1" dirty="0">
                      <a:solidFill>
                        <a:srgbClr val="C00000"/>
                      </a:solidFill>
                    </a:rPr>
                    <a:t>Salmonella </a:t>
                  </a:r>
                  <a:r>
                    <a:rPr lang="fr-FR" sz="1200" i="1" dirty="0" err="1">
                      <a:solidFill>
                        <a:srgbClr val="C00000"/>
                      </a:solidFill>
                    </a:rPr>
                    <a:t>choleraesuis</a:t>
                  </a:r>
                  <a:endParaRPr lang="fr-FR" sz="1200" i="1" dirty="0">
                    <a:solidFill>
                      <a:srgbClr val="C00000"/>
                    </a:solidFill>
                  </a:endParaRPr>
                </a:p>
              </p:txBody>
            </p:sp>
            <p:pic>
              <p:nvPicPr>
                <p:cNvPr id="41" name="Image 40" descr="Une image contenant cœlentéré, fond marin&#10;&#10;Description générée automatiquement">
                  <a:extLst>
                    <a:ext uri="{FF2B5EF4-FFF2-40B4-BE49-F238E27FC236}">
                      <a16:creationId xmlns:a16="http://schemas.microsoft.com/office/drawing/2014/main" id="{6131BD23-A6A6-AC41-A74B-681C619D41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740398" y="4673716"/>
                  <a:ext cx="1676400" cy="1206500"/>
                </a:xfrm>
                <a:prstGeom prst="roundRect">
                  <a:avLst/>
                </a:prstGeom>
                <a:ln>
                  <a:solidFill>
                    <a:schemeClr val="accent1"/>
                  </a:solidFill>
                </a:ln>
              </p:spPr>
            </p:pic>
            <p:pic>
              <p:nvPicPr>
                <p:cNvPr id="43" name="Image 42" descr="Une image contenant noir, intérieur, fermer, gros plan&#10;&#10;Description générée automatiquement">
                  <a:extLst>
                    <a:ext uri="{FF2B5EF4-FFF2-40B4-BE49-F238E27FC236}">
                      <a16:creationId xmlns:a16="http://schemas.microsoft.com/office/drawing/2014/main" id="{A08BBF75-8AEC-C041-856F-1025ADFDC4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00444" y="1759903"/>
                  <a:ext cx="1584000" cy="1523074"/>
                </a:xfrm>
                <a:prstGeom prst="roundRect">
                  <a:avLst/>
                </a:prstGeom>
                <a:ln w="28575">
                  <a:solidFill>
                    <a:schemeClr val="accent1"/>
                  </a:solidFill>
                </a:ln>
              </p:spPr>
            </p:pic>
          </p:grp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BE2F7B3-CECC-CC41-B769-A0A2B5D85EDF}"/>
                  </a:ext>
                </a:extLst>
              </p:cNvPr>
              <p:cNvSpPr/>
              <p:nvPr/>
            </p:nvSpPr>
            <p:spPr>
              <a:xfrm>
                <a:off x="6738663" y="5913350"/>
                <a:ext cx="1666776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200" i="1" dirty="0">
                    <a:solidFill>
                      <a:schemeClr val="tx2"/>
                    </a:solidFill>
                  </a:rPr>
                  <a:t>SARS-CoV-2</a:t>
                </a:r>
                <a:endParaRPr lang="fr-FR" sz="1200" i="1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B0556DF-2BA7-7444-85AC-013F619DC178}"/>
                  </a:ext>
                </a:extLst>
              </p:cNvPr>
              <p:cNvSpPr/>
              <p:nvPr/>
            </p:nvSpPr>
            <p:spPr>
              <a:xfrm>
                <a:off x="6616743" y="3354114"/>
                <a:ext cx="185669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200" i="1" dirty="0">
                    <a:solidFill>
                      <a:schemeClr val="tx2"/>
                    </a:solidFill>
                  </a:rPr>
                  <a:t>Bacillus </a:t>
                </a:r>
                <a:r>
                  <a:rPr lang="fr-FR" sz="1200" i="1" dirty="0" err="1">
                    <a:solidFill>
                      <a:schemeClr val="tx2"/>
                    </a:solidFill>
                  </a:rPr>
                  <a:t>subtilis</a:t>
                </a:r>
                <a:endParaRPr lang="fr-FR" sz="1200" i="1" dirty="0">
                  <a:solidFill>
                    <a:schemeClr val="tx2"/>
                  </a:solidFill>
                </a:endParaRPr>
              </a:p>
              <a:p>
                <a:pPr algn="ctr"/>
                <a:r>
                  <a:rPr lang="fr-FR" sz="1200" i="1" dirty="0">
                    <a:solidFill>
                      <a:schemeClr val="tx2"/>
                    </a:solidFill>
                  </a:rPr>
                  <a:t>(V. </a:t>
                </a:r>
                <a:r>
                  <a:rPr lang="fr-FR" sz="1200" i="1" dirty="0" err="1">
                    <a:solidFill>
                      <a:schemeClr val="tx2"/>
                    </a:solidFill>
                  </a:rPr>
                  <a:t>Warambourg</a:t>
                </a:r>
                <a:r>
                  <a:rPr lang="fr-FR" sz="1200" i="1" dirty="0">
                    <a:solidFill>
                      <a:schemeClr val="tx2"/>
                    </a:solidFill>
                  </a:rPr>
                  <a:t>, M2P2)</a:t>
                </a:r>
                <a:endParaRPr lang="fr-FR" sz="1200" i="1" dirty="0"/>
              </a:p>
            </p:txBody>
          </p:sp>
        </p:grp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3A38AC40-0D71-FE46-8E9A-2D0F2AE366C0}"/>
                </a:ext>
              </a:extLst>
            </p:cNvPr>
            <p:cNvSpPr txBox="1"/>
            <p:nvPr/>
          </p:nvSpPr>
          <p:spPr>
            <a:xfrm>
              <a:off x="3880559" y="2648834"/>
              <a:ext cx="2544626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i="1" dirty="0" err="1">
                  <a:solidFill>
                    <a:srgbClr val="C00000"/>
                  </a:solidFill>
                </a:rPr>
                <a:t>Mycobacterium</a:t>
              </a:r>
              <a:r>
                <a:rPr lang="fr-FR" sz="1200" i="1" dirty="0">
                  <a:solidFill>
                    <a:srgbClr val="C00000"/>
                  </a:solidFill>
                </a:rPr>
                <a:t> </a:t>
              </a:r>
              <a:r>
                <a:rPr lang="fr-FR" sz="1200" i="1" dirty="0" err="1">
                  <a:solidFill>
                    <a:srgbClr val="C00000"/>
                  </a:solidFill>
                </a:rPr>
                <a:t>terrae</a:t>
              </a:r>
              <a:endParaRPr lang="fr-FR" sz="1200" i="1" dirty="0">
                <a:solidFill>
                  <a:srgbClr val="C00000"/>
                </a:solidFill>
              </a:endParaRP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6BF2ED9-C958-2248-830D-74F196AD2608}"/>
                </a:ext>
              </a:extLst>
            </p:cNvPr>
            <p:cNvSpPr txBox="1"/>
            <p:nvPr/>
          </p:nvSpPr>
          <p:spPr>
            <a:xfrm>
              <a:off x="3850208" y="3318875"/>
              <a:ext cx="2574974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accent1">
                      <a:lumMod val="50000"/>
                    </a:schemeClr>
                  </a:solidFill>
                </a:rPr>
                <a:t>Hépatite A</a:t>
              </a:r>
            </a:p>
            <a:p>
              <a:pPr algn="ctr"/>
              <a:r>
                <a:rPr lang="fr-FR" sz="1200" dirty="0">
                  <a:solidFill>
                    <a:schemeClr val="accent1">
                      <a:lumMod val="50000"/>
                    </a:schemeClr>
                  </a:solidFill>
                </a:rPr>
                <a:t>Parvovirus</a:t>
              </a:r>
            </a:p>
            <a:p>
              <a:pPr algn="ctr"/>
              <a:r>
                <a:rPr lang="fr-FR" sz="1200" dirty="0">
                  <a:solidFill>
                    <a:schemeClr val="accent1">
                      <a:lumMod val="50000"/>
                    </a:schemeClr>
                  </a:solidFill>
                </a:rPr>
                <a:t>Poliovirus type 1</a:t>
              </a:r>
            </a:p>
          </p:txBody>
        </p:sp>
        <p:cxnSp>
          <p:nvCxnSpPr>
            <p:cNvPr id="62" name="Connecteur droit avec flèche 61">
              <a:extLst>
                <a:ext uri="{FF2B5EF4-FFF2-40B4-BE49-F238E27FC236}">
                  <a16:creationId xmlns:a16="http://schemas.microsoft.com/office/drawing/2014/main" id="{A5BE456D-8E92-8040-9164-A5588D1C28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7695" y="4912409"/>
              <a:ext cx="0" cy="18521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avec flèche 62">
              <a:extLst>
                <a:ext uri="{FF2B5EF4-FFF2-40B4-BE49-F238E27FC236}">
                  <a16:creationId xmlns:a16="http://schemas.microsoft.com/office/drawing/2014/main" id="{B57CE14E-7BD4-A940-825C-A5A5055B29A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 flipH="1" flipV="1">
              <a:off x="5137695" y="3965206"/>
              <a:ext cx="1326" cy="30681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avec flèche 63">
              <a:extLst>
                <a:ext uri="{FF2B5EF4-FFF2-40B4-BE49-F238E27FC236}">
                  <a16:creationId xmlns:a16="http://schemas.microsoft.com/office/drawing/2014/main" id="{26241639-71EE-D345-9458-D951012385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37695" y="2949606"/>
              <a:ext cx="2651" cy="369583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avec flèche 64">
              <a:extLst>
                <a:ext uri="{FF2B5EF4-FFF2-40B4-BE49-F238E27FC236}">
                  <a16:creationId xmlns:a16="http://schemas.microsoft.com/office/drawing/2014/main" id="{855ADA9C-DCC7-6B4E-9980-F169933150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7695" y="2418194"/>
              <a:ext cx="1327" cy="18353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à coins arrondis 17">
            <a:extLst>
              <a:ext uri="{FF2B5EF4-FFF2-40B4-BE49-F238E27FC236}">
                <a16:creationId xmlns:a16="http://schemas.microsoft.com/office/drawing/2014/main" id="{8777F56D-1F53-24DA-8322-E98A6267F416}"/>
              </a:ext>
            </a:extLst>
          </p:cNvPr>
          <p:cNvSpPr/>
          <p:nvPr/>
        </p:nvSpPr>
        <p:spPr>
          <a:xfrm>
            <a:off x="2411896" y="12801"/>
            <a:ext cx="6997147" cy="7127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078DAEA6-A6A3-6848-C262-6BAB032A3675}"/>
              </a:ext>
            </a:extLst>
          </p:cNvPr>
          <p:cNvSpPr txBox="1">
            <a:spLocks/>
          </p:cNvSpPr>
          <p:nvPr/>
        </p:nvSpPr>
        <p:spPr>
          <a:xfrm>
            <a:off x="2373796" y="156850"/>
            <a:ext cx="7097162" cy="43248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313E56"/>
                </a:solidFill>
                <a:uFill>
                  <a:solidFill>
                    <a:schemeClr val="bg1"/>
                  </a:solidFill>
                </a:u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Palatino" pitchFamily="2" charset="77"/>
                <a:ea typeface="Palatino" pitchFamily="2" charset="77"/>
                <a:cs typeface="Apple Chancery" panose="03020702040506060504" pitchFamily="66" charset="-79"/>
              </a:rPr>
              <a:t>INACTIVATION ET STERILISATION PAR FLUIDE SUPERCRITIQUE</a:t>
            </a:r>
            <a:endParaRPr lang="fr-FR" sz="1600" b="0" dirty="0">
              <a:solidFill>
                <a:schemeClr val="accent1">
                  <a:lumMod val="50000"/>
                </a:schemeClr>
              </a:solidFill>
              <a:latin typeface="Palatino" pitchFamily="2" charset="77"/>
              <a:ea typeface="Palatino" pitchFamily="2" charset="77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0604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6081B11-6054-8E42-A7DA-DDC12CE376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84550" y="6356351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14</a:t>
            </a:r>
          </a:p>
        </p:txBody>
      </p:sp>
      <p:sp>
        <p:nvSpPr>
          <p:cNvPr id="4" name="Rectangle à coins arrondis 17">
            <a:extLst>
              <a:ext uri="{FF2B5EF4-FFF2-40B4-BE49-F238E27FC236}">
                <a16:creationId xmlns:a16="http://schemas.microsoft.com/office/drawing/2014/main" id="{675114B1-86D6-1E44-8EF6-01AF82CC7BA1}"/>
              </a:ext>
            </a:extLst>
          </p:cNvPr>
          <p:cNvSpPr/>
          <p:nvPr/>
        </p:nvSpPr>
        <p:spPr>
          <a:xfrm>
            <a:off x="627654" y="870621"/>
            <a:ext cx="11069045" cy="568838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DA06DF-3E07-0148-8B93-FED7EBC6EB8D}"/>
              </a:ext>
            </a:extLst>
          </p:cNvPr>
          <p:cNvSpPr/>
          <p:nvPr/>
        </p:nvSpPr>
        <p:spPr>
          <a:xfrm>
            <a:off x="719227" y="1054251"/>
            <a:ext cx="10588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u="sng" dirty="0">
                <a:solidFill>
                  <a:srgbClr val="C00000"/>
                </a:solidFill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Paramètres et conditions opératoires à étudier</a:t>
            </a:r>
            <a:endParaRPr lang="fr-FR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53D94F9-A211-074E-9708-198F5AEDC29D}"/>
              </a:ext>
            </a:extLst>
          </p:cNvPr>
          <p:cNvSpPr/>
          <p:nvPr/>
        </p:nvSpPr>
        <p:spPr>
          <a:xfrm>
            <a:off x="1518860" y="3042709"/>
            <a:ext cx="262393" cy="26339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A33C88-BCE6-954A-8F30-A34C3D324D06}"/>
              </a:ext>
            </a:extLst>
          </p:cNvPr>
          <p:cNvSpPr/>
          <p:nvPr/>
        </p:nvSpPr>
        <p:spPr>
          <a:xfrm>
            <a:off x="1865141" y="2989741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b="1" i="1" dirty="0">
                <a:solidFill>
                  <a:schemeClr val="tx2">
                    <a:lumMod val="50000"/>
                  </a:schemeClr>
                </a:solidFill>
              </a:rPr>
              <a:t>Pression : de 7,5 à 45 </a:t>
            </a:r>
            <a:r>
              <a:rPr lang="fr-FR" altLang="en-US" b="1" i="1" dirty="0" err="1">
                <a:solidFill>
                  <a:schemeClr val="tx2">
                    <a:lumMod val="50000"/>
                  </a:schemeClr>
                </a:solidFill>
              </a:rPr>
              <a:t>MPa</a:t>
            </a:r>
            <a:endParaRPr lang="fr-FR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A4CFEEF-122D-D348-BCE9-3D0BBBD082EB}"/>
              </a:ext>
            </a:extLst>
          </p:cNvPr>
          <p:cNvSpPr/>
          <p:nvPr/>
        </p:nvSpPr>
        <p:spPr>
          <a:xfrm>
            <a:off x="1960590" y="3640189"/>
            <a:ext cx="262393" cy="26339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40FCD7-64FF-564C-8856-7C838914877C}"/>
              </a:ext>
            </a:extLst>
          </p:cNvPr>
          <p:cNvSpPr/>
          <p:nvPr/>
        </p:nvSpPr>
        <p:spPr>
          <a:xfrm>
            <a:off x="2306871" y="3587221"/>
            <a:ext cx="3936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b="1" i="1" dirty="0">
                <a:solidFill>
                  <a:schemeClr val="tx2">
                    <a:lumMod val="50000"/>
                  </a:schemeClr>
                </a:solidFill>
              </a:rPr>
              <a:t>Température : de 35 °C à 105 °C</a:t>
            </a:r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EF6C9F9-A013-084B-95F6-0655118FA675}"/>
              </a:ext>
            </a:extLst>
          </p:cNvPr>
          <p:cNvSpPr/>
          <p:nvPr/>
        </p:nvSpPr>
        <p:spPr>
          <a:xfrm>
            <a:off x="2375268" y="4250519"/>
            <a:ext cx="262393" cy="26339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B55C38-867E-324F-B9B0-F030F0B22B84}"/>
              </a:ext>
            </a:extLst>
          </p:cNvPr>
          <p:cNvSpPr/>
          <p:nvPr/>
        </p:nvSpPr>
        <p:spPr>
          <a:xfrm>
            <a:off x="2721549" y="4197551"/>
            <a:ext cx="6891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b="1" i="1" dirty="0">
                <a:solidFill>
                  <a:schemeClr val="tx2">
                    <a:lumMod val="50000"/>
                  </a:schemeClr>
                </a:solidFill>
              </a:rPr>
              <a:t>Durée de traitement : de quelques minutes à plusieurs heures</a:t>
            </a:r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D0EBD6D0-9A70-AE49-B482-50D3A48AD279}"/>
              </a:ext>
            </a:extLst>
          </p:cNvPr>
          <p:cNvSpPr/>
          <p:nvPr/>
        </p:nvSpPr>
        <p:spPr>
          <a:xfrm>
            <a:off x="2803659" y="4835588"/>
            <a:ext cx="262393" cy="26339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F06571-9BEF-AB41-BDFF-C8EE41E9335F}"/>
              </a:ext>
            </a:extLst>
          </p:cNvPr>
          <p:cNvSpPr/>
          <p:nvPr/>
        </p:nvSpPr>
        <p:spPr>
          <a:xfrm>
            <a:off x="3149940" y="4782620"/>
            <a:ext cx="3061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b="1" i="1" dirty="0">
                <a:solidFill>
                  <a:schemeClr val="tx2">
                    <a:lumMod val="50000"/>
                  </a:schemeClr>
                </a:solidFill>
              </a:rPr>
              <a:t>Voie sèche ou voie liquide</a:t>
            </a:r>
            <a:endParaRPr lang="fr-FR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AF09CD0-7503-F341-A5B5-6D618747A901}"/>
              </a:ext>
            </a:extLst>
          </p:cNvPr>
          <p:cNvSpPr/>
          <p:nvPr/>
        </p:nvSpPr>
        <p:spPr>
          <a:xfrm>
            <a:off x="3284050" y="5415369"/>
            <a:ext cx="262393" cy="26339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3C4BF6-2108-594E-8012-AE11D88D8422}"/>
              </a:ext>
            </a:extLst>
          </p:cNvPr>
          <p:cNvSpPr/>
          <p:nvPr/>
        </p:nvSpPr>
        <p:spPr>
          <a:xfrm>
            <a:off x="3630331" y="5362401"/>
            <a:ext cx="64636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b="1" i="1" dirty="0">
                <a:solidFill>
                  <a:schemeClr val="tx2">
                    <a:lumMod val="50000"/>
                  </a:schemeClr>
                </a:solidFill>
              </a:rPr>
              <a:t>Présence d’additifs </a:t>
            </a:r>
          </a:p>
          <a:p>
            <a:r>
              <a:rPr lang="fr-FR" altLang="en-US" sz="1200" b="1" i="1" dirty="0">
                <a:solidFill>
                  <a:schemeClr val="tx2">
                    <a:lumMod val="50000"/>
                  </a:schemeClr>
                </a:solidFill>
              </a:rPr>
              <a:t>(eau, acide </a:t>
            </a:r>
            <a:r>
              <a:rPr lang="fr-FR" altLang="en-US" sz="1200" b="1" i="1" dirty="0" err="1">
                <a:solidFill>
                  <a:schemeClr val="tx2">
                    <a:lumMod val="50000"/>
                  </a:schemeClr>
                </a:solidFill>
              </a:rPr>
              <a:t>péracétique</a:t>
            </a:r>
            <a:r>
              <a:rPr lang="fr-FR" altLang="en-US" sz="1200" b="1" i="1" dirty="0">
                <a:solidFill>
                  <a:schemeClr val="tx2">
                    <a:lumMod val="50000"/>
                  </a:schemeClr>
                </a:solidFill>
              </a:rPr>
              <a:t>, acide </a:t>
            </a:r>
            <a:r>
              <a:rPr lang="fr-FR" altLang="en-US" sz="1200" b="1" i="1" dirty="0" err="1">
                <a:solidFill>
                  <a:schemeClr val="tx2">
                    <a:lumMod val="50000"/>
                  </a:schemeClr>
                </a:solidFill>
              </a:rPr>
              <a:t>trifluoroacétique</a:t>
            </a:r>
            <a:r>
              <a:rPr lang="fr-FR" altLang="en-US" sz="1200" b="1" i="1" dirty="0">
                <a:solidFill>
                  <a:schemeClr val="tx2">
                    <a:lumMod val="50000"/>
                  </a:schemeClr>
                </a:solidFill>
              </a:rPr>
              <a:t>, anhydride acétique, eau oxygénée,…)</a:t>
            </a:r>
            <a:endParaRPr lang="fr-FR" sz="1200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5CD2B3AB-57B2-D44D-94B2-9C0CBA9A0394}"/>
              </a:ext>
            </a:extLst>
          </p:cNvPr>
          <p:cNvSpPr/>
          <p:nvPr/>
        </p:nvSpPr>
        <p:spPr>
          <a:xfrm>
            <a:off x="3764442" y="6051897"/>
            <a:ext cx="262393" cy="26339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8D6508-94EB-2C44-9DDD-9799306F44BF}"/>
              </a:ext>
            </a:extLst>
          </p:cNvPr>
          <p:cNvSpPr/>
          <p:nvPr/>
        </p:nvSpPr>
        <p:spPr>
          <a:xfrm>
            <a:off x="4110723" y="5998929"/>
            <a:ext cx="5763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b="1" i="1" dirty="0">
                <a:solidFill>
                  <a:schemeClr val="tx2">
                    <a:lumMod val="50000"/>
                  </a:schemeClr>
                </a:solidFill>
              </a:rPr>
              <a:t>Modes de fonctionnement : statique ou dynamique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F48A7F8-0EA8-A540-8DD0-E58B8DAB46F3}"/>
                  </a:ext>
                </a:extLst>
              </p:cNvPr>
              <p:cNvSpPr/>
              <p:nvPr/>
            </p:nvSpPr>
            <p:spPr>
              <a:xfrm>
                <a:off x="1121441" y="1667170"/>
                <a:ext cx="993252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altLang="en-US" b="1" i="1" dirty="0">
                    <a:solidFill>
                      <a:schemeClr val="tx2">
                        <a:lumMod val="50000"/>
                      </a:schemeClr>
                    </a:solidFill>
                  </a:rPr>
                  <a:t>Objectif : 	Norme EN 556-1</a:t>
                </a:r>
              </a:p>
              <a:p>
                <a:r>
                  <a:rPr lang="fr-FR" altLang="en-US" b="1" i="1" dirty="0">
                    <a:solidFill>
                      <a:schemeClr val="tx2">
                        <a:lumMod val="50000"/>
                      </a:schemeClr>
                    </a:solidFill>
                  </a:rPr>
                  <a:t>			Stérilité si probabilité de présence d’un microorganisme viable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≤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  <a:latin typeface="Arial" panose="020B0604020202020204" pitchFamily="34" charset="0"/>
                    <a:ea typeface="Palatino" pitchFamily="2" charset="77"/>
                    <a:cs typeface="Arial" panose="020B0604020202020204" pitchFamily="34" charset="0"/>
                  </a:rPr>
                  <a:t> 1 pour 10</a:t>
                </a:r>
                <a:r>
                  <a:rPr lang="en-US" b="1" baseline="30000" dirty="0">
                    <a:solidFill>
                      <a:srgbClr val="C00000"/>
                    </a:solidFill>
                    <a:latin typeface="Arial" panose="020B0604020202020204" pitchFamily="34" charset="0"/>
                    <a:ea typeface="Palatino" pitchFamily="2" charset="77"/>
                    <a:cs typeface="Arial" panose="020B0604020202020204" pitchFamily="34" charset="0"/>
                  </a:rPr>
                  <a:t>6</a:t>
                </a:r>
                <a:r>
                  <a:rPr lang="fr-FR" altLang="en-US" b="1" i="1" dirty="0">
                    <a:solidFill>
                      <a:srgbClr val="C00000"/>
                    </a:solidFill>
                  </a:rPr>
                  <a:t> </a:t>
                </a:r>
              </a:p>
              <a:p>
                <a:r>
                  <a:rPr lang="fr-FR" b="1" i="1" dirty="0">
                    <a:solidFill>
                      <a:srgbClr val="C00000"/>
                    </a:solidFill>
                  </a:rPr>
                  <a:t>Résultat souhaité : Abattement &gt; 6 log</a:t>
                </a:r>
                <a:endParaRPr lang="fr-FR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F48A7F8-0EA8-A540-8DD0-E58B8DAB46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441" y="1667170"/>
                <a:ext cx="9932527" cy="923330"/>
              </a:xfrm>
              <a:prstGeom prst="rect">
                <a:avLst/>
              </a:prstGeom>
              <a:blipFill>
                <a:blip r:embed="rId2"/>
                <a:stretch>
                  <a:fillRect l="-511" t="-2703" r="-2682" b="-94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8DD4416E-581A-954D-8B0E-044487781E6A}"/>
              </a:ext>
            </a:extLst>
          </p:cNvPr>
          <p:cNvSpPr/>
          <p:nvPr/>
        </p:nvSpPr>
        <p:spPr>
          <a:xfrm>
            <a:off x="1047750" y="1570383"/>
            <a:ext cx="10259834" cy="11827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17">
            <a:extLst>
              <a:ext uri="{FF2B5EF4-FFF2-40B4-BE49-F238E27FC236}">
                <a16:creationId xmlns:a16="http://schemas.microsoft.com/office/drawing/2014/main" id="{28C19BB9-A71B-C602-A3EA-C0EB0EF93FE2}"/>
              </a:ext>
            </a:extLst>
          </p:cNvPr>
          <p:cNvSpPr/>
          <p:nvPr/>
        </p:nvSpPr>
        <p:spPr>
          <a:xfrm>
            <a:off x="2411896" y="12801"/>
            <a:ext cx="6997147" cy="7127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145771C9-2585-549B-2813-A9D282B2C47A}"/>
              </a:ext>
            </a:extLst>
          </p:cNvPr>
          <p:cNvSpPr txBox="1">
            <a:spLocks/>
          </p:cNvSpPr>
          <p:nvPr/>
        </p:nvSpPr>
        <p:spPr>
          <a:xfrm>
            <a:off x="2373796" y="156850"/>
            <a:ext cx="7097162" cy="43248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313E56"/>
                </a:solidFill>
                <a:uFill>
                  <a:solidFill>
                    <a:schemeClr val="bg1"/>
                  </a:solidFill>
                </a:u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Palatino" pitchFamily="2" charset="77"/>
                <a:ea typeface="Palatino" pitchFamily="2" charset="77"/>
                <a:cs typeface="Apple Chancery" panose="03020702040506060504" pitchFamily="66" charset="-79"/>
              </a:rPr>
              <a:t>INACTIVATION ET STERILISATION PAR FLUIDE SUPERCRITIQUE</a:t>
            </a:r>
            <a:endParaRPr lang="fr-FR" sz="1600" b="0" dirty="0">
              <a:solidFill>
                <a:schemeClr val="accent1">
                  <a:lumMod val="50000"/>
                </a:schemeClr>
              </a:solidFill>
              <a:latin typeface="Palatino" pitchFamily="2" charset="77"/>
              <a:ea typeface="Palatino" pitchFamily="2" charset="77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8526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CIUSSS_rouge">
  <a:themeElements>
    <a:clrScheme name="CIUSSS_Rouge">
      <a:dk1>
        <a:srgbClr val="181817"/>
      </a:dk1>
      <a:lt1>
        <a:sysClr val="window" lastClr="FFFFFF"/>
      </a:lt1>
      <a:dk2>
        <a:srgbClr val="181817"/>
      </a:dk2>
      <a:lt2>
        <a:srgbClr val="DB1A00"/>
      </a:lt2>
      <a:accent1>
        <a:srgbClr val="F79200"/>
      </a:accent1>
      <a:accent2>
        <a:srgbClr val="0871D9"/>
      </a:accent2>
      <a:accent3>
        <a:srgbClr val="81C731"/>
      </a:accent3>
      <a:accent4>
        <a:srgbClr val="767171"/>
      </a:accent4>
      <a:accent5>
        <a:srgbClr val="00858C"/>
      </a:accent5>
      <a:accent6>
        <a:srgbClr val="00B6BA"/>
      </a:accent6>
      <a:hlink>
        <a:srgbClr val="3333FF"/>
      </a:hlink>
      <a:folHlink>
        <a:srgbClr val="00FFFF"/>
      </a:folHlink>
    </a:clrScheme>
    <a:fontScheme name="CIUSS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USSS_rouge" id="{BD12FF07-1E12-4F27-BD48-BB8E224D3CE3}" vid="{C3E85CBE-92EC-4E76-B018-7B012FCB92E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3d973b-4e1a-4596-ad98-dd947498e134">
      <Terms xmlns="http://schemas.microsoft.com/office/infopath/2007/PartnerControls"/>
    </lcf76f155ced4ddcb4097134ff3c332f>
    <TaxCatchAll xmlns="82e5dfce-7667-41b0-8330-cb649a9b512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889A2A7205894E94E78196D74A3E06" ma:contentTypeVersion="16" ma:contentTypeDescription="Crée un document." ma:contentTypeScope="" ma:versionID="3cb19399aac7212ec8094feefef5e984">
  <xsd:schema xmlns:xsd="http://www.w3.org/2001/XMLSchema" xmlns:xs="http://www.w3.org/2001/XMLSchema" xmlns:p="http://schemas.microsoft.com/office/2006/metadata/properties" xmlns:ns2="643d973b-4e1a-4596-ad98-dd947498e134" xmlns:ns3="82e5dfce-7667-41b0-8330-cb649a9b512a" targetNamespace="http://schemas.microsoft.com/office/2006/metadata/properties" ma:root="true" ma:fieldsID="5a26cb0b828852738fe1015478f7eb86" ns2:_="" ns3:_="">
    <xsd:import namespace="643d973b-4e1a-4596-ad98-dd947498e134"/>
    <xsd:import namespace="82e5dfce-7667-41b0-8330-cb649a9b51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d973b-4e1a-4596-ad98-dd947498e1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79ad5a07-f2d5-42d2-8ab1-f6e9c53d35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e5dfce-7667-41b0-8330-cb649a9b51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61266b2-dcdb-4767-8019-49ab0bdf26f8}" ma:internalName="TaxCatchAll" ma:showField="CatchAllData" ma:web="82e5dfce-7667-41b0-8330-cb649a9b51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A97EF1-8CCE-4B3B-AA78-B2A5BB1E65C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43d973b-4e1a-4596-ad98-dd947498e134"/>
    <ds:schemaRef ds:uri="http://purl.org/dc/terms/"/>
    <ds:schemaRef ds:uri="http://schemas.openxmlformats.org/package/2006/metadata/core-properties"/>
    <ds:schemaRef ds:uri="82e5dfce-7667-41b0-8330-cb649a9b512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36FB7C9-DB6C-4531-8C36-16B5EC312A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3d973b-4e1a-4596-ad98-dd947498e134"/>
    <ds:schemaRef ds:uri="82e5dfce-7667-41b0-8330-cb649a9b51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AFF855-4AC7-4AA0-90FB-3DCEDC2429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CIUSSS_rouge</Template>
  <TotalTime>462</TotalTime>
  <Words>958</Words>
  <Application>Microsoft Office PowerPoint</Application>
  <PresentationFormat>Grand écran</PresentationFormat>
  <Paragraphs>159</Paragraphs>
  <Slides>12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12</vt:i4>
      </vt:variant>
    </vt:vector>
  </HeadingPairs>
  <TitlesOfParts>
    <vt:vector size="25" baseType="lpstr">
      <vt:lpstr>Arial</vt:lpstr>
      <vt:lpstr>Arial Black</vt:lpstr>
      <vt:lpstr>Calibri</vt:lpstr>
      <vt:lpstr>Cambria Math</vt:lpstr>
      <vt:lpstr>Franklin Gothic Book</vt:lpstr>
      <vt:lpstr>Gill Sans MT</vt:lpstr>
      <vt:lpstr>Monotype Sorts</vt:lpstr>
      <vt:lpstr>Palatino</vt:lpstr>
      <vt:lpstr>Symbol</vt:lpstr>
      <vt:lpstr>Wingdings</vt:lpstr>
      <vt:lpstr>CIUSSS_rouge</vt:lpstr>
      <vt:lpstr>Thème Office</vt:lpstr>
      <vt:lpstr>1_Thème Office</vt:lpstr>
      <vt:lpstr>LA stérilisation passe en mode supercritique !</vt:lpstr>
      <vt:lpstr>Présentation PowerPoint</vt:lpstr>
      <vt:lpstr>Présentation PowerPoint</vt:lpstr>
      <vt:lpstr>Laboratoire FSC au CTTÉI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PARTENAIRES DE RECHERCHE</vt:lpstr>
      <vt:lpstr>Présentation PowerPoint</vt:lpstr>
    </vt:vector>
  </TitlesOfParts>
  <Company>Intitut univ. sante mentale Mtl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couj4</dc:creator>
  <cp:lastModifiedBy>Jean-François Vermette</cp:lastModifiedBy>
  <cp:revision>12</cp:revision>
  <dcterms:created xsi:type="dcterms:W3CDTF">2015-09-08T18:03:59Z</dcterms:created>
  <dcterms:modified xsi:type="dcterms:W3CDTF">2022-06-13T15:37:28Z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0x0101006B889A2A7205894E94E78196D74A3E06</vt:lpwstr>
  </property>
  <property fmtid="{D5CDD505-2E9C-101B-9397-08002B2CF9AE}" pid="3" name="MediaServiceImageTags">
    <vt:lpwstr/>
  </property>
</Properties>
</file>