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69" r:id="rId2"/>
    <p:sldId id="409" r:id="rId3"/>
    <p:sldId id="424" r:id="rId4"/>
    <p:sldId id="423" r:id="rId5"/>
    <p:sldId id="425" r:id="rId6"/>
    <p:sldId id="435" r:id="rId7"/>
    <p:sldId id="426" r:id="rId8"/>
    <p:sldId id="437" r:id="rId9"/>
    <p:sldId id="438" r:id="rId10"/>
    <p:sldId id="428" r:id="rId11"/>
    <p:sldId id="421" r:id="rId12"/>
    <p:sldId id="434" r:id="rId13"/>
    <p:sldId id="427" r:id="rId14"/>
    <p:sldId id="432" r:id="rId15"/>
    <p:sldId id="431" r:id="rId16"/>
    <p:sldId id="430" r:id="rId17"/>
    <p:sldId id="436" r:id="rId18"/>
  </p:sldIdLst>
  <p:sldSz cx="9144000" cy="5143500" type="screen16x9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ynthe Boisvert" initials="JB" lastIdx="2" clrIdx="0"/>
  <p:cmAuthor id="1" name="Nathalie Robitaille" initials="NR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9EB"/>
    <a:srgbClr val="FFFFFF"/>
    <a:srgbClr val="C9F57B"/>
    <a:srgbClr val="E682EE"/>
    <a:srgbClr val="0F5894"/>
    <a:srgbClr val="2B78B3"/>
    <a:srgbClr val="2C7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85170" autoAdjust="0"/>
  </p:normalViewPr>
  <p:slideViewPr>
    <p:cSldViewPr>
      <p:cViewPr varScale="1">
        <p:scale>
          <a:sx n="78" d="100"/>
          <a:sy n="78" d="100"/>
        </p:scale>
        <p:origin x="980" y="44"/>
      </p:cViewPr>
      <p:guideLst>
        <p:guide orient="horz" pos="1620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762" y="-8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6156FE2-6317-441B-98C5-54DC3EAAFEF4}" type="datetimeFigureOut">
              <a:rPr lang="fr-CA" smtClean="0"/>
              <a:t>2022-06-14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E077CBF-F21D-42B2-93FB-FBF90D5C343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541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8E2DC-BDD1-4AE2-B3B1-9BA143E9E70E}" type="datetimeFigureOut">
              <a:rPr lang="fr-CA" smtClean="0"/>
              <a:t>2022-06-14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BCC7F-1670-4D5F-846B-B93C4BF304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85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BCC7F-1670-4D5F-846B-B93C4BF304CC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993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CC7F-1670-4D5F-846B-B93C4BF304CC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25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IMPRESSION -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5454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572804"/>
            <a:ext cx="7873218" cy="2727138"/>
          </a:xfrm>
        </p:spPr>
        <p:txBody>
          <a:bodyPr/>
          <a:lstStyle>
            <a:lvl1pPr algn="ctr">
              <a:defRPr baseline="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endParaRPr lang="fr-CA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1329612"/>
            <a:ext cx="9135614" cy="243192"/>
          </a:xfrm>
          <a:prstGeom prst="rect">
            <a:avLst/>
          </a:prstGeom>
          <a:solidFill>
            <a:schemeClr val="tx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4221" y="1329613"/>
            <a:ext cx="7839141" cy="243192"/>
          </a:xfr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rgbClr val="FFFFFF"/>
                </a:solidFill>
                <a:latin typeface="Chaloult_Cond" panose="000004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À qui s’adresse cette présentation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5" r="9926"/>
          <a:stretch/>
        </p:blipFill>
        <p:spPr>
          <a:xfrm>
            <a:off x="5684727" y="-1467"/>
            <a:ext cx="3459281" cy="12791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23" y="4415322"/>
            <a:ext cx="1577343" cy="6254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02547"/>
            <a:ext cx="1835722" cy="3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7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3315" y="0"/>
            <a:ext cx="9157315" cy="1113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-13315" y="1113588"/>
            <a:ext cx="9157315" cy="3942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4213" y="195486"/>
            <a:ext cx="7983604" cy="857250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FFFFFF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4213" y="1237878"/>
            <a:ext cx="7992244" cy="344010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Chaloult_Cond" panose="00000400000000000000" pitchFamily="2" charset="0"/>
              </a:defRPr>
            </a:lvl1pPr>
          </a:lstStyle>
          <a:p>
            <a:pPr lvl="0"/>
            <a:r>
              <a:rPr lang="fr-FR" dirty="0"/>
              <a:t>Cliquer pour ajouter du texte, une photo, un tableau, un vidéo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273692" y="4767264"/>
            <a:ext cx="8743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D23D4D87-B11F-44C6-9019-E9E32C30FF3E}" type="datetimeFigureOut">
              <a:rPr lang="fr-CA" smtClean="0"/>
              <a:pPr/>
              <a:t>2022-06-14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4767264"/>
            <a:ext cx="2527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56376" y="4767264"/>
            <a:ext cx="730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C8E119EE-909F-4171-B055-2D5511D9786F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56730"/>
            <a:ext cx="1512168" cy="2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315" y="1113588"/>
            <a:ext cx="9157315" cy="3942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4213" y="195486"/>
            <a:ext cx="7983604" cy="85725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273692" y="4767264"/>
            <a:ext cx="8743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D23D4D87-B11F-44C6-9019-E9E32C30FF3E}" type="datetimeFigureOut">
              <a:rPr lang="fr-CA" smtClean="0"/>
              <a:pPr/>
              <a:t>2022-06-14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4767264"/>
            <a:ext cx="2527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56376" y="4767264"/>
            <a:ext cx="730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C8E119EE-909F-4171-B055-2D5511D9786F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684222" y="1221586"/>
            <a:ext cx="7991475" cy="3240881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914400" indent="-4572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2573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7145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717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56730"/>
            <a:ext cx="1512168" cy="2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1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bleu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315" y="1113588"/>
            <a:ext cx="9157315" cy="3942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4213" y="195486"/>
            <a:ext cx="7983604" cy="85725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273692" y="4767264"/>
            <a:ext cx="8743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D23D4D87-B11F-44C6-9019-E9E32C30FF3E}" type="datetimeFigureOut">
              <a:rPr lang="fr-CA" smtClean="0"/>
              <a:pPr/>
              <a:t>2022-06-14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4767264"/>
            <a:ext cx="2527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56376" y="4767264"/>
            <a:ext cx="730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C8E119EE-909F-4171-B055-2D5511D9786F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684222" y="1221586"/>
            <a:ext cx="7991475" cy="3240881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914400" indent="-4572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2573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7145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717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56730"/>
            <a:ext cx="1512168" cy="2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315" y="1113588"/>
            <a:ext cx="9157315" cy="3942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4213" y="195486"/>
            <a:ext cx="7983604" cy="85725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273692" y="4767264"/>
            <a:ext cx="8743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D23D4D87-B11F-44C6-9019-E9E32C30FF3E}" type="datetimeFigureOut">
              <a:rPr lang="fr-CA" smtClean="0"/>
              <a:pPr/>
              <a:t>2022-06-14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4767264"/>
            <a:ext cx="2527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56376" y="4767264"/>
            <a:ext cx="730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C8E119EE-909F-4171-B055-2D5511D9786F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684222" y="1221586"/>
            <a:ext cx="7991475" cy="3240881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56730"/>
            <a:ext cx="1512168" cy="2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36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_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315" y="1113588"/>
            <a:ext cx="9157315" cy="3942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4213" y="195486"/>
            <a:ext cx="7983604" cy="85725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273692" y="4767264"/>
            <a:ext cx="8743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D23D4D87-B11F-44C6-9019-E9E32C30FF3E}" type="datetimeFigureOut">
              <a:rPr lang="fr-CA" smtClean="0"/>
              <a:pPr/>
              <a:t>2022-06-14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4767264"/>
            <a:ext cx="2527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56376" y="4767264"/>
            <a:ext cx="730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C8E119EE-909F-4171-B055-2D5511D9786F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684222" y="1221586"/>
            <a:ext cx="7991475" cy="3240881"/>
          </a:xfrm>
        </p:spPr>
        <p:txBody>
          <a:bodyPr/>
          <a:lstStyle>
            <a:lvl1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914400" indent="-4572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714500" indent="-3429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71700" indent="-3429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56730"/>
            <a:ext cx="1512168" cy="2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3315" y="1113588"/>
            <a:ext cx="9157315" cy="3942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75125" y="195486"/>
            <a:ext cx="7983604" cy="85725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4213" y="1237878"/>
            <a:ext cx="7992244" cy="3440106"/>
          </a:xfrm>
        </p:spPr>
        <p:txBody>
          <a:bodyPr numCol="2" spcCol="7200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3200" baseline="0">
                <a:solidFill>
                  <a:schemeClr val="tx2"/>
                </a:solidFill>
                <a:latin typeface="Chaloult_Cond" panose="000004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dirty="0"/>
              <a:t>Texte deux colonnes, cliquer pour ajouter du texte, une photo, un tableau, un vidéo</a:t>
            </a:r>
          </a:p>
          <a:p>
            <a:pPr lvl="0"/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273692" y="4767264"/>
            <a:ext cx="8743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D23D4D87-B11F-44C6-9019-E9E32C30FF3E}" type="datetimeFigureOut">
              <a:rPr lang="fr-CA" smtClean="0"/>
              <a:pPr/>
              <a:t>2022-06-14</a:t>
            </a:fld>
            <a:endParaRPr lang="fr-CA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4767264"/>
            <a:ext cx="2527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56376" y="4767264"/>
            <a:ext cx="730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C8E119EE-909F-4171-B055-2D5511D9786F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56730"/>
            <a:ext cx="1512168" cy="2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49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s-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" y="-2936"/>
            <a:ext cx="9144001" cy="5146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3980464"/>
            <a:ext cx="7772400" cy="1021556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Sous-section</a:t>
            </a:r>
            <a:endParaRPr lang="fr-CA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3733094"/>
            <a:ext cx="7772400" cy="247371"/>
          </a:xfrm>
        </p:spPr>
        <p:txBody>
          <a:bodyPr anchor="b"/>
          <a:lstStyle>
            <a:lvl1pPr marL="0" indent="0" algn="r">
              <a:buNone/>
              <a:defRPr sz="1800">
                <a:solidFill>
                  <a:schemeClr val="accent4"/>
                </a:solidFill>
                <a:latin typeface="Chaloult_Cond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3758311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us-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" y="-2936"/>
            <a:ext cx="9144001" cy="5146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3980464"/>
            <a:ext cx="7772400" cy="1021556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Sous-section</a:t>
            </a:r>
            <a:endParaRPr lang="fr-CA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3733094"/>
            <a:ext cx="7772400" cy="247371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accent4"/>
                </a:solidFill>
                <a:latin typeface="Chaloult_Cond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2212452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us-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" y="-2936"/>
            <a:ext cx="9144001" cy="5146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3980464"/>
            <a:ext cx="7772400" cy="1021556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Sous-section</a:t>
            </a:r>
            <a:endParaRPr lang="fr-CA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3733094"/>
            <a:ext cx="7772400" cy="247371"/>
          </a:xfrm>
        </p:spPr>
        <p:txBody>
          <a:bodyPr anchor="b"/>
          <a:lstStyle>
            <a:lvl1pPr marL="0" indent="0" algn="r">
              <a:buNone/>
              <a:defRPr sz="1800">
                <a:solidFill>
                  <a:schemeClr val="accent4"/>
                </a:solidFill>
                <a:latin typeface="Chaloult_Cond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1261590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us-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" y="-2936"/>
            <a:ext cx="9144001" cy="5146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3980464"/>
            <a:ext cx="7772400" cy="1021556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Sous-section</a:t>
            </a:r>
            <a:endParaRPr lang="fr-CA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3733094"/>
            <a:ext cx="7772400" cy="247371"/>
          </a:xfrm>
        </p:spPr>
        <p:txBody>
          <a:bodyPr anchor="b"/>
          <a:lstStyle>
            <a:lvl1pPr marL="0" indent="0" algn="r">
              <a:buNone/>
              <a:defRPr sz="1800">
                <a:solidFill>
                  <a:schemeClr val="accent4"/>
                </a:solidFill>
                <a:latin typeface="Chaloult_Cond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59908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 IMPRESSION - turquoi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5454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572804"/>
            <a:ext cx="7873218" cy="2727138"/>
          </a:xfrm>
        </p:spPr>
        <p:txBody>
          <a:bodyPr/>
          <a:lstStyle>
            <a:lvl1pPr algn="ctr">
              <a:defRPr baseline="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endParaRPr lang="fr-CA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1329612"/>
            <a:ext cx="9135614" cy="243192"/>
          </a:xfrm>
          <a:prstGeom prst="rect">
            <a:avLst/>
          </a:prstGeom>
          <a:solidFill>
            <a:schemeClr val="tx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4221" y="1329613"/>
            <a:ext cx="7839141" cy="243192"/>
          </a:xfr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  <a:latin typeface="Chaloult_Cond" panose="000004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À qui s’adresse cette présentation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2"/>
          <a:stretch/>
        </p:blipFill>
        <p:spPr>
          <a:xfrm>
            <a:off x="5652120" y="4"/>
            <a:ext cx="3840488" cy="12540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23" y="4415322"/>
            <a:ext cx="1577343" cy="6254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02547"/>
            <a:ext cx="1835722" cy="3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63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 ECRAN photo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13670" r="5689" b="12836"/>
          <a:stretch/>
        </p:blipFill>
        <p:spPr>
          <a:xfrm>
            <a:off x="8" y="1"/>
            <a:ext cx="9143999" cy="51435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3143158"/>
            <a:ext cx="7772400" cy="1021556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Sous-section</a:t>
            </a:r>
            <a:endParaRPr lang="fr-CA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2895788"/>
            <a:ext cx="7772400" cy="247371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Chaloult_Cond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Exergue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02" r="37834" b="-1"/>
          <a:stretch/>
        </p:blipFill>
        <p:spPr>
          <a:xfrm>
            <a:off x="5724128" y="-38"/>
            <a:ext cx="3419872" cy="20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09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 ECRAN photo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547" r="6598" b="25432"/>
          <a:stretch/>
        </p:blipFill>
        <p:spPr>
          <a:xfrm>
            <a:off x="9" y="-69009"/>
            <a:ext cx="9143999" cy="5212511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3980464"/>
            <a:ext cx="7772400" cy="1021556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Sous-section</a:t>
            </a:r>
            <a:endParaRPr lang="fr-CA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3733094"/>
            <a:ext cx="7772400" cy="247371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Chaloult_Cond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Exergue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5" r="35452"/>
          <a:stretch/>
        </p:blipFill>
        <p:spPr>
          <a:xfrm>
            <a:off x="3491888" y="-20538"/>
            <a:ext cx="5652121" cy="26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 ECRAN  photo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932" b="25299"/>
          <a:stretch/>
        </p:blipFill>
        <p:spPr>
          <a:xfrm>
            <a:off x="9" y="-38"/>
            <a:ext cx="9143999" cy="5143538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3305176"/>
            <a:ext cx="7772400" cy="1021556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Sous-section</a:t>
            </a:r>
            <a:endParaRPr lang="fr-CA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3057806"/>
            <a:ext cx="7772400" cy="247371"/>
          </a:xfrm>
        </p:spPr>
        <p:txBody>
          <a:bodyPr anchor="b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Chaloult_Cond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Exergue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t="57255" r="-916"/>
          <a:stretch/>
        </p:blipFill>
        <p:spPr>
          <a:xfrm>
            <a:off x="0" y="-50"/>
            <a:ext cx="6676250" cy="233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07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section ECRAN neu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3305176"/>
            <a:ext cx="7772400" cy="1021556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Sous-section</a:t>
            </a:r>
            <a:endParaRPr lang="fr-CA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3057806"/>
            <a:ext cx="7772400" cy="247371"/>
          </a:xfrm>
        </p:spPr>
        <p:txBody>
          <a:bodyPr anchor="b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Chaloult_Cond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Exergue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/>
          <a:stretch/>
        </p:blipFill>
        <p:spPr>
          <a:xfrm>
            <a:off x="683575" y="-20538"/>
            <a:ext cx="8613665" cy="31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73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19" y="4357736"/>
            <a:ext cx="1640437" cy="7702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4702548"/>
            <a:ext cx="1811680" cy="3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2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 IMPRESSION - ro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5454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572804"/>
            <a:ext cx="7873218" cy="2727138"/>
          </a:xfrm>
        </p:spPr>
        <p:txBody>
          <a:bodyPr/>
          <a:lstStyle>
            <a:lvl1pPr algn="ctr">
              <a:defRPr baseline="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endParaRPr lang="fr-CA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1329612"/>
            <a:ext cx="9135614" cy="243192"/>
          </a:xfrm>
          <a:prstGeom prst="rect">
            <a:avLst/>
          </a:prstGeom>
          <a:solidFill>
            <a:schemeClr val="tx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4221" y="1329613"/>
            <a:ext cx="7839141" cy="243192"/>
          </a:xfr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  <a:latin typeface="Chaloult_Cond" panose="000004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À qui s’adresse cette présentation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5"/>
          <a:stretch/>
        </p:blipFill>
        <p:spPr>
          <a:xfrm>
            <a:off x="5652120" y="5"/>
            <a:ext cx="3840488" cy="12530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23" y="4415322"/>
            <a:ext cx="1577343" cy="6254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02547"/>
            <a:ext cx="1835722" cy="3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IMPRESSION - jau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5454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572804"/>
            <a:ext cx="7873218" cy="2727138"/>
          </a:xfrm>
        </p:spPr>
        <p:txBody>
          <a:bodyPr/>
          <a:lstStyle>
            <a:lvl1pPr algn="ctr">
              <a:defRPr baseline="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endParaRPr lang="fr-CA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1329612"/>
            <a:ext cx="9135614" cy="243192"/>
          </a:xfrm>
          <a:prstGeom prst="rect">
            <a:avLst/>
          </a:prstGeom>
          <a:solidFill>
            <a:schemeClr val="tx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4221" y="1329613"/>
            <a:ext cx="7839141" cy="243192"/>
          </a:xfr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  <a:latin typeface="Chaloult_Cond" panose="000004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À qui s’adresse cette présentation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5"/>
          <a:stretch/>
        </p:blipFill>
        <p:spPr>
          <a:xfrm>
            <a:off x="5652120" y="5"/>
            <a:ext cx="3840488" cy="12530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23" y="4415322"/>
            <a:ext cx="1577343" cy="6254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02547"/>
            <a:ext cx="1835722" cy="3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7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 ECRAN -  blan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2" r="5851"/>
          <a:stretch/>
        </p:blipFill>
        <p:spPr>
          <a:xfrm>
            <a:off x="5652124" y="2"/>
            <a:ext cx="3615781" cy="125310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572804"/>
            <a:ext cx="7873218" cy="272713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4221" y="1329613"/>
            <a:ext cx="7839141" cy="243192"/>
          </a:xfr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rgbClr val="FFFFFF"/>
                </a:solidFill>
                <a:latin typeface="Chaloult_Cond" panose="000004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À qui s’adresse cette présentation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19" y="4357736"/>
            <a:ext cx="1640437" cy="7702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4702548"/>
            <a:ext cx="1811680" cy="3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 ECRAN - 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572804"/>
            <a:ext cx="7873218" cy="2727138"/>
          </a:xfrm>
        </p:spPr>
        <p:txBody>
          <a:bodyPr/>
          <a:lstStyle>
            <a:lvl1pPr algn="ctr">
              <a:defRPr baseline="0">
                <a:solidFill>
                  <a:srgbClr val="FFFFFF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endParaRPr lang="fr-CA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1329612"/>
            <a:ext cx="9135614" cy="243192"/>
          </a:xfrm>
          <a:prstGeom prst="rect">
            <a:avLst/>
          </a:prstGeom>
          <a:solidFill>
            <a:schemeClr val="tx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4221" y="1329613"/>
            <a:ext cx="7839141" cy="243192"/>
          </a:xfr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  <a:latin typeface="Chaloult_Cond" panose="000004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À qui s’adresse cette présentation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2"/>
          <a:stretch/>
        </p:blipFill>
        <p:spPr>
          <a:xfrm>
            <a:off x="5652120" y="18"/>
            <a:ext cx="3840488" cy="12540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19" y="4357736"/>
            <a:ext cx="1640437" cy="7702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4702548"/>
            <a:ext cx="1811680" cy="3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4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 ECRAN -  ro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572804"/>
            <a:ext cx="7873218" cy="2727138"/>
          </a:xfrm>
        </p:spPr>
        <p:txBody>
          <a:bodyPr/>
          <a:lstStyle>
            <a:lvl1pPr algn="ctr">
              <a:defRPr baseline="0">
                <a:solidFill>
                  <a:srgbClr val="FFFFFF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endParaRPr lang="fr-CA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1329612"/>
            <a:ext cx="9135614" cy="243192"/>
          </a:xfrm>
          <a:prstGeom prst="rect">
            <a:avLst/>
          </a:prstGeom>
          <a:solidFill>
            <a:schemeClr val="tx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4222" y="1320446"/>
            <a:ext cx="7839141" cy="243192"/>
          </a:xfr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  <a:latin typeface="Chaloult_Cond" panose="000004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À qui s’adresse cette présentation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5"/>
          <a:stretch/>
        </p:blipFill>
        <p:spPr>
          <a:xfrm>
            <a:off x="5652120" y="6799"/>
            <a:ext cx="3840488" cy="12530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19" y="4357736"/>
            <a:ext cx="1640437" cy="7702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4702548"/>
            <a:ext cx="1811680" cy="3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ÉCRAN - jau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572804"/>
            <a:ext cx="7873218" cy="2727138"/>
          </a:xfrm>
        </p:spPr>
        <p:txBody>
          <a:bodyPr/>
          <a:lstStyle>
            <a:lvl1pPr algn="ctr">
              <a:defRPr baseline="0">
                <a:solidFill>
                  <a:srgbClr val="FFFFFF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endParaRPr lang="fr-CA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1329612"/>
            <a:ext cx="9135614" cy="243192"/>
          </a:xfrm>
          <a:prstGeom prst="rect">
            <a:avLst/>
          </a:prstGeom>
          <a:solidFill>
            <a:schemeClr val="tx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4221" y="1329613"/>
            <a:ext cx="7839141" cy="243192"/>
          </a:xfr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  <a:latin typeface="Chaloult_Cond" panose="000004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À qui s’adresse cette présentation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5"/>
          <a:stretch/>
        </p:blipFill>
        <p:spPr>
          <a:xfrm>
            <a:off x="5652120" y="4"/>
            <a:ext cx="3840488" cy="125302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19" y="4357736"/>
            <a:ext cx="1640437" cy="7702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4" y="4702548"/>
            <a:ext cx="1811680" cy="3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315" y="1113588"/>
            <a:ext cx="9157315" cy="3942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4213" y="195486"/>
            <a:ext cx="7983604" cy="85725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4"/>
                </a:solidFill>
                <a:latin typeface="Chaloult_Demi_Gras" panose="00000400000000000000" pitchFamily="2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4213" y="1237878"/>
            <a:ext cx="7992244" cy="344010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Chaloult_Cond" panose="00000400000000000000" pitchFamily="2" charset="0"/>
              </a:defRPr>
            </a:lvl1pPr>
          </a:lstStyle>
          <a:p>
            <a:pPr lvl="0"/>
            <a:r>
              <a:rPr lang="fr-FR" dirty="0"/>
              <a:t>Cliquer pour ajouter du texte, une photo, un tableau, un vidéo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273692" y="4767264"/>
            <a:ext cx="8743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D23D4D87-B11F-44C6-9019-E9E32C30FF3E}" type="datetimeFigureOut">
              <a:rPr lang="fr-CA" smtClean="0"/>
              <a:pPr/>
              <a:t>2022-06-14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4767264"/>
            <a:ext cx="2527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56376" y="4767264"/>
            <a:ext cx="730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  <a:latin typeface="Chaloult_Cond" panose="00000400000000000000" pitchFamily="2" charset="0"/>
              </a:defRPr>
            </a:lvl1pPr>
          </a:lstStyle>
          <a:p>
            <a:fld id="{C8E119EE-909F-4171-B055-2D5511D9786F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56730"/>
            <a:ext cx="1512168" cy="2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7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4221" y="195486"/>
            <a:ext cx="786891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4213" y="1200151"/>
            <a:ext cx="784822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73292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  <a:latin typeface="Chaloult_Cond" panose="00000400000000000000" pitchFamily="2" charset="0"/>
              </a:defRPr>
            </a:lvl1pPr>
          </a:lstStyle>
          <a:p>
            <a:fld id="{D23D4D87-B11F-44C6-9019-E9E32C30FF3E}" type="datetimeFigureOut">
              <a:rPr lang="fr-CA" smtClean="0"/>
              <a:pPr/>
              <a:t>2022-06-14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/>
                </a:solidFill>
                <a:latin typeface="Chaloult_Cond" panose="00000400000000000000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372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/>
                </a:solidFill>
                <a:latin typeface="Chaloult_Cond" panose="00000400000000000000" pitchFamily="2" charset="0"/>
              </a:defRPr>
            </a:lvl1pPr>
          </a:lstStyle>
          <a:p>
            <a:fld id="{C8E119EE-909F-4171-B055-2D5511D9786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310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6" r:id="rId2"/>
    <p:sldLayoutId id="2147483707" r:id="rId3"/>
    <p:sldLayoutId id="2147483708" r:id="rId4"/>
    <p:sldLayoutId id="2147483685" r:id="rId5"/>
    <p:sldLayoutId id="2147483694" r:id="rId6"/>
    <p:sldLayoutId id="2147483695" r:id="rId7"/>
    <p:sldLayoutId id="2147483696" r:id="rId8"/>
    <p:sldLayoutId id="2147483686" r:id="rId9"/>
    <p:sldLayoutId id="2147483710" r:id="rId10"/>
    <p:sldLayoutId id="2147483700" r:id="rId11"/>
    <p:sldLayoutId id="2147483701" r:id="rId12"/>
    <p:sldLayoutId id="2147483711" r:id="rId13"/>
    <p:sldLayoutId id="2147483712" r:id="rId14"/>
    <p:sldLayoutId id="2147483687" r:id="rId15"/>
    <p:sldLayoutId id="2147483702" r:id="rId16"/>
    <p:sldLayoutId id="2147483703" r:id="rId17"/>
    <p:sldLayoutId id="2147483704" r:id="rId18"/>
    <p:sldLayoutId id="2147483705" r:id="rId19"/>
    <p:sldLayoutId id="2147483697" r:id="rId20"/>
    <p:sldLayoutId id="2147483689" r:id="rId21"/>
    <p:sldLayoutId id="2147483698" r:id="rId22"/>
    <p:sldLayoutId id="2147483690" r:id="rId23"/>
    <p:sldLayoutId id="2147483691" r:id="rId2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Chaloult_Demi_Gras" panose="000004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30000"/>
        <a:buFont typeface="Arial" panose="020B0604020202020204" pitchFamily="34" charset="0"/>
        <a:buChar char="•"/>
        <a:defRPr sz="3200" kern="1200">
          <a:solidFill>
            <a:schemeClr val="accent4"/>
          </a:solidFill>
          <a:latin typeface="Chaloult_Cond" panose="000004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30000"/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Chaloult_Cond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30000"/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Chaloult_Cond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Chaloult_Cond" panose="00000400000000000000" pitchFamily="2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Chaloult_Cond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7584" y="699542"/>
            <a:ext cx="7772400" cy="1728192"/>
          </a:xfrm>
        </p:spPr>
        <p:txBody>
          <a:bodyPr>
            <a:noAutofit/>
          </a:bodyPr>
          <a:lstStyle/>
          <a:p>
            <a:pPr algn="r"/>
            <a:r>
              <a:rPr lang="fr-CA" sz="2800" dirty="0">
                <a:solidFill>
                  <a:srgbClr val="00B050"/>
                </a:solidFill>
              </a:rPr>
              <a:t>Colloque SSE</a:t>
            </a:r>
            <a:br>
              <a:rPr lang="fr-CA" sz="2800" dirty="0">
                <a:solidFill>
                  <a:srgbClr val="00B050"/>
                </a:solidFill>
              </a:rPr>
            </a:br>
            <a:r>
              <a:rPr lang="fr-CA" sz="1600" dirty="0">
                <a:solidFill>
                  <a:srgbClr val="00B050"/>
                </a:solidFill>
              </a:rPr>
              <a:t>16 juin 2022</a:t>
            </a:r>
            <a:r>
              <a:rPr lang="fr-CA" sz="3000" dirty="0"/>
              <a:t/>
            </a:r>
            <a:br>
              <a:rPr lang="fr-CA" sz="3000" dirty="0"/>
            </a:br>
            <a:r>
              <a:rPr lang="fr-CA" sz="3000" dirty="0"/>
              <a:t/>
            </a:r>
            <a:br>
              <a:rPr lang="fr-CA" sz="3000" dirty="0"/>
            </a:br>
            <a:r>
              <a:rPr lang="fr-CA" sz="3200" b="0" dirty="0">
                <a:solidFill>
                  <a:srgbClr val="00B050"/>
                </a:solidFill>
              </a:rPr>
              <a:t>Les piliers d’une démarche de santé environnementale gagnante</a:t>
            </a:r>
            <a:r>
              <a:rPr lang="fr-CA" sz="3000" dirty="0"/>
              <a:t/>
            </a:r>
            <a:br>
              <a:rPr lang="fr-CA" sz="3000" dirty="0"/>
            </a:br>
            <a:r>
              <a:rPr lang="fr-CA" sz="3200" cap="none" dirty="0"/>
              <a:t/>
            </a:r>
            <a:br>
              <a:rPr lang="fr-CA" sz="3200" cap="none" dirty="0"/>
            </a:br>
            <a:r>
              <a:rPr lang="fr-CA" sz="1200" cap="none" dirty="0"/>
              <a:t>Maxine David, Directrice, </a:t>
            </a:r>
            <a:r>
              <a:rPr lang="fr-CA" sz="1200" cap="none" dirty="0" err="1" smtClean="0"/>
              <a:t>Initium</a:t>
            </a:r>
            <a:r>
              <a:rPr lang="fr-CA" sz="1200" cap="none" dirty="0"/>
              <a:t/>
            </a:r>
            <a:br>
              <a:rPr lang="fr-CA" sz="1200" cap="none" dirty="0"/>
            </a:br>
            <a:r>
              <a:rPr lang="fr-CA" sz="1200" cap="none" dirty="0"/>
              <a:t>Eric Devost, Coordonnateur des services, Espace carrière</a:t>
            </a:r>
            <a:br>
              <a:rPr lang="fr-CA" sz="1200" cap="none" dirty="0"/>
            </a:br>
            <a:r>
              <a:rPr lang="fr-CA" sz="1200" cap="none" dirty="0"/>
              <a:t>Marie-Françoise Fayolle, Coordonnatrice SIM-SIV et PEP, Direction santé mentale et dépendance</a:t>
            </a:r>
            <a:r>
              <a:rPr lang="fr-CA" sz="1200" dirty="0"/>
              <a:t/>
            </a:r>
            <a:br>
              <a:rPr lang="fr-CA" sz="1200" dirty="0"/>
            </a:br>
            <a:r>
              <a:rPr lang="fr-CA" sz="1200" cap="none" dirty="0"/>
              <a:t>  France Le Blond, Directrice adjointe des services techniques – volet hôtellerie</a:t>
            </a:r>
            <a:br>
              <a:rPr lang="fr-CA" sz="1200" cap="none" dirty="0"/>
            </a:br>
            <a:endParaRPr lang="fr-CA" sz="1200" cap="none" dirty="0"/>
          </a:p>
        </p:txBody>
      </p:sp>
    </p:spTree>
    <p:extLst>
      <p:ext uri="{BB962C8B-B14F-4D97-AF65-F5344CB8AC3E}">
        <p14:creationId xmlns:p14="http://schemas.microsoft.com/office/powerpoint/2010/main" val="239640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400" dirty="0"/>
              <a:t>Le plateau de l’Hôpital Hôtel-Dieu de Sorel: une belle transition</a:t>
            </a:r>
            <a:br>
              <a:rPr lang="fr-CA" sz="2400" dirty="0"/>
            </a:br>
            <a:endParaRPr lang="fr-CA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4213" y="1237878"/>
            <a:ext cx="7992244" cy="3566120"/>
          </a:xfrm>
        </p:spPr>
        <p:txBody>
          <a:bodyPr>
            <a:normAutofit/>
          </a:bodyPr>
          <a:lstStyle/>
          <a:p>
            <a:endParaRPr lang="fr-CA" sz="105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800" dirty="0" smtClean="0"/>
              <a:t> </a:t>
            </a:r>
            <a:r>
              <a:rPr lang="fr-CA" sz="1800" dirty="0"/>
              <a:t>2020: Début d’un plateau interne de déchiquetage en collaboration avec Carrefour  Jeunesse Emploi Pierre-De-</a:t>
            </a:r>
            <a:r>
              <a:rPr lang="fr-CA" sz="1800" dirty="0" err="1"/>
              <a:t>Saurel</a:t>
            </a:r>
            <a:endParaRPr lang="fr-CA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800" dirty="0"/>
              <a:t>Début de la pandémie: un frein à ce plateau</a:t>
            </a:r>
            <a:endParaRPr lang="fr-CA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800" dirty="0"/>
              <a:t>2021: Transfert du déchiquetage dans les locaux externes du CJE et développement d’un plateau interne de tri de plastiques</a:t>
            </a:r>
            <a:endParaRPr lang="fr-CA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800" dirty="0"/>
              <a:t>Supervision du plateau par les intervenants de l’équipe de santé mentale (SIM-SIV</a:t>
            </a:r>
            <a:r>
              <a:rPr lang="fr-CA" sz="18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800" dirty="0" smtClean="0"/>
              <a:t>À venir: supervision de l’atelier par un pair-aidant</a:t>
            </a:r>
            <a:endParaRPr lang="fr-CA" sz="1800" dirty="0"/>
          </a:p>
          <a:p>
            <a:endParaRPr lang="fr-CA" sz="1800" dirty="0"/>
          </a:p>
        </p:txBody>
      </p:sp>
      <p:pic>
        <p:nvPicPr>
          <p:cNvPr id="5" name="Picture 2" descr="https://les2rives.com/wp-content/uploads/2022/02/STAGIAIRETRIPLASTIQUECISSSME-OKSIT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7" y="3363838"/>
            <a:ext cx="2304000" cy="17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6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200" dirty="0"/>
              <a:t>Le plateau de l’Hôpital Pierre-Boucher: un modèle reconnu </a:t>
            </a:r>
            <a:endParaRPr lang="fr-CA" sz="3100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0C1763-AC06-7188-6B65-966B098532CF}"/>
              </a:ext>
            </a:extLst>
          </p:cNvPr>
          <p:cNvSpPr txBox="1"/>
          <p:nvPr/>
        </p:nvSpPr>
        <p:spPr>
          <a:xfrm>
            <a:off x="5436096" y="3470686"/>
            <a:ext cx="34047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rgbClr val="00B050"/>
                </a:solidFill>
              </a:rPr>
              <a:t>Accompagner des personnes aux prises avec une schizophrénie dans leur rétablissement afin qu’elles puissent un jour intégrer un emploi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6972F2-F050-5218-EB5D-2597FE66D4A2}"/>
              </a:ext>
            </a:extLst>
          </p:cNvPr>
          <p:cNvSpPr txBox="1"/>
          <p:nvPr/>
        </p:nvSpPr>
        <p:spPr>
          <a:xfrm>
            <a:off x="133506" y="2346434"/>
            <a:ext cx="4078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Développement </a:t>
            </a:r>
            <a:r>
              <a:rPr lang="fr-FR" dirty="0">
                <a:solidFill>
                  <a:srgbClr val="002060"/>
                </a:solidFill>
              </a:rPr>
              <a:t>d’un sentiment d’utilité</a:t>
            </a:r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CAF50F-D6F1-0C62-BB12-0D04ECF9BAA9}"/>
              </a:ext>
            </a:extLst>
          </p:cNvPr>
          <p:cNvSpPr txBox="1"/>
          <p:nvPr/>
        </p:nvSpPr>
        <p:spPr>
          <a:xfrm>
            <a:off x="133506" y="1216369"/>
            <a:ext cx="3845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Notre organisme</a:t>
            </a:r>
          </a:p>
          <a:p>
            <a:endParaRPr lang="fr-FR" sz="800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Amélioration </a:t>
            </a:r>
            <a:r>
              <a:rPr lang="fr-FR" dirty="0">
                <a:solidFill>
                  <a:srgbClr val="002060"/>
                </a:solidFill>
              </a:rPr>
              <a:t>de la qualité de vie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788E000-4E3B-7F16-75CE-E60FD4E7022C}"/>
              </a:ext>
            </a:extLst>
          </p:cNvPr>
          <p:cNvSpPr txBox="1"/>
          <p:nvPr/>
        </p:nvSpPr>
        <p:spPr>
          <a:xfrm>
            <a:off x="133506" y="1969745"/>
            <a:ext cx="273176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sz="900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Programme PAAS-Action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Savoir-faire </a:t>
            </a:r>
            <a:r>
              <a:rPr lang="fr-FR" dirty="0">
                <a:solidFill>
                  <a:srgbClr val="002060"/>
                </a:solidFill>
              </a:rPr>
              <a:t>et savoir-être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163175-5AAC-57B2-5264-7BC95F5883A9}"/>
              </a:ext>
            </a:extLst>
          </p:cNvPr>
          <p:cNvSpPr txBox="1"/>
          <p:nvPr/>
        </p:nvSpPr>
        <p:spPr>
          <a:xfrm>
            <a:off x="133506" y="1593057"/>
            <a:ext cx="350239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sz="900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Création </a:t>
            </a:r>
            <a:r>
              <a:rPr lang="fr-FR" dirty="0">
                <a:solidFill>
                  <a:srgbClr val="002060"/>
                </a:solidFill>
              </a:rPr>
              <a:t>d’une communauté</a:t>
            </a:r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3024E6-BBE6-E2F2-1A1B-5107B39AFFB6}"/>
              </a:ext>
            </a:extLst>
          </p:cNvPr>
          <p:cNvSpPr txBox="1"/>
          <p:nvPr/>
        </p:nvSpPr>
        <p:spPr>
          <a:xfrm>
            <a:off x="120678" y="2690636"/>
            <a:ext cx="301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Quelques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statistiques</a:t>
            </a:r>
          </a:p>
          <a:p>
            <a:endParaRPr lang="fr-CA" sz="2400" dirty="0">
              <a:solidFill>
                <a:srgbClr val="002060"/>
              </a:solidFill>
            </a:endParaRPr>
          </a:p>
        </p:txBody>
      </p:sp>
      <p:pic>
        <p:nvPicPr>
          <p:cNvPr id="15" name="Picture 3" descr="C:\Users\ml13442\Desktop\Photos\thumbnail_plateau - 8.jpg">
            <a:extLst>
              <a:ext uri="{FF2B5EF4-FFF2-40B4-BE49-F238E27FC236}">
                <a16:creationId xmlns:a16="http://schemas.microsoft.com/office/drawing/2014/main" id="{33EE0832-D252-8950-2AD4-A39C28E0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16" y="1302213"/>
            <a:ext cx="2675146" cy="20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222" y="2924478"/>
            <a:ext cx="2013866" cy="19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5A902BF-C904-4FE4-9727-CE912225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8856984" cy="857250"/>
          </a:xfrm>
        </p:spPr>
        <p:txBody>
          <a:bodyPr>
            <a:normAutofit/>
          </a:bodyPr>
          <a:lstStyle/>
          <a:p>
            <a:pPr algn="ctr"/>
            <a:r>
              <a:rPr lang="fr-CA" sz="3600" dirty="0"/>
              <a:t>Un projet en développement continu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6E9522D-04AD-E6A6-802C-77D1575C799A}"/>
              </a:ext>
            </a:extLst>
          </p:cNvPr>
          <p:cNvGrpSpPr/>
          <p:nvPr/>
        </p:nvGrpSpPr>
        <p:grpSpPr>
          <a:xfrm>
            <a:off x="458362" y="1419622"/>
            <a:ext cx="1611592" cy="2867546"/>
            <a:chOff x="2712387" y="2227534"/>
            <a:chExt cx="1611592" cy="286754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5041AA7-34F4-BEB6-2E15-A4A354EA7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387" y="2227534"/>
              <a:ext cx="1611592" cy="2867546"/>
            </a:xfrm>
            <a:custGeom>
              <a:avLst/>
              <a:gdLst>
                <a:gd name="T0" fmla="*/ 771 w 771"/>
                <a:gd name="T1" fmla="*/ 185 h 1356"/>
                <a:gd name="T2" fmla="*/ 246 w 771"/>
                <a:gd name="T3" fmla="*/ 1356 h 1356"/>
                <a:gd name="T4" fmla="*/ 0 w 771"/>
                <a:gd name="T5" fmla="*/ 1171 h 1356"/>
                <a:gd name="T6" fmla="*/ 525 w 771"/>
                <a:gd name="T7" fmla="*/ 0 h 1356"/>
                <a:gd name="T8" fmla="*/ 771 w 771"/>
                <a:gd name="T9" fmla="*/ 185 h 1356"/>
                <a:gd name="connsiteX0" fmla="*/ 11722 w 11722"/>
                <a:gd name="connsiteY0" fmla="*/ 0 h 10821"/>
                <a:gd name="connsiteX1" fmla="*/ 3191 w 11722"/>
                <a:gd name="connsiteY1" fmla="*/ 10821 h 10821"/>
                <a:gd name="connsiteX2" fmla="*/ 0 w 11722"/>
                <a:gd name="connsiteY2" fmla="*/ 9457 h 10821"/>
                <a:gd name="connsiteX3" fmla="*/ 6809 w 11722"/>
                <a:gd name="connsiteY3" fmla="*/ 821 h 10821"/>
                <a:gd name="connsiteX4" fmla="*/ 11722 w 11722"/>
                <a:gd name="connsiteY4" fmla="*/ 0 h 10821"/>
                <a:gd name="connsiteX0" fmla="*/ 11722 w 11722"/>
                <a:gd name="connsiteY0" fmla="*/ 665 h 11486"/>
                <a:gd name="connsiteX1" fmla="*/ 3191 w 11722"/>
                <a:gd name="connsiteY1" fmla="*/ 11486 h 11486"/>
                <a:gd name="connsiteX2" fmla="*/ 0 w 11722"/>
                <a:gd name="connsiteY2" fmla="*/ 10122 h 11486"/>
                <a:gd name="connsiteX3" fmla="*/ 8070 w 11722"/>
                <a:gd name="connsiteY3" fmla="*/ 0 h 11486"/>
                <a:gd name="connsiteX4" fmla="*/ 11722 w 11722"/>
                <a:gd name="connsiteY4" fmla="*/ 665 h 11486"/>
                <a:gd name="connsiteX0" fmla="*/ 11722 w 11722"/>
                <a:gd name="connsiteY0" fmla="*/ 962 h 11783"/>
                <a:gd name="connsiteX1" fmla="*/ 3191 w 11722"/>
                <a:gd name="connsiteY1" fmla="*/ 11783 h 11783"/>
                <a:gd name="connsiteX2" fmla="*/ 0 w 11722"/>
                <a:gd name="connsiteY2" fmla="*/ 10419 h 11783"/>
                <a:gd name="connsiteX3" fmla="*/ 8224 w 11722"/>
                <a:gd name="connsiteY3" fmla="*/ 0 h 11783"/>
                <a:gd name="connsiteX4" fmla="*/ 11722 w 11722"/>
                <a:gd name="connsiteY4" fmla="*/ 962 h 11783"/>
                <a:gd name="connsiteX0" fmla="*/ 11722 w 11722"/>
                <a:gd name="connsiteY0" fmla="*/ 1399 h 12220"/>
                <a:gd name="connsiteX1" fmla="*/ 3191 w 11722"/>
                <a:gd name="connsiteY1" fmla="*/ 12220 h 12220"/>
                <a:gd name="connsiteX2" fmla="*/ 0 w 11722"/>
                <a:gd name="connsiteY2" fmla="*/ 10856 h 12220"/>
                <a:gd name="connsiteX3" fmla="*/ 8624 w 11722"/>
                <a:gd name="connsiteY3" fmla="*/ 0 h 12220"/>
                <a:gd name="connsiteX4" fmla="*/ 11722 w 11722"/>
                <a:gd name="connsiteY4" fmla="*/ 1399 h 12220"/>
                <a:gd name="connsiteX0" fmla="*/ 13167 w 13167"/>
                <a:gd name="connsiteY0" fmla="*/ 1399 h 12604"/>
                <a:gd name="connsiteX1" fmla="*/ 4636 w 13167"/>
                <a:gd name="connsiteY1" fmla="*/ 12220 h 12604"/>
                <a:gd name="connsiteX2" fmla="*/ 0 w 13167"/>
                <a:gd name="connsiteY2" fmla="*/ 12604 h 12604"/>
                <a:gd name="connsiteX3" fmla="*/ 10069 w 13167"/>
                <a:gd name="connsiteY3" fmla="*/ 0 h 12604"/>
                <a:gd name="connsiteX4" fmla="*/ 13167 w 13167"/>
                <a:gd name="connsiteY4" fmla="*/ 1399 h 12604"/>
                <a:gd name="connsiteX0" fmla="*/ 13167 w 13167"/>
                <a:gd name="connsiteY0" fmla="*/ 1399 h 13321"/>
                <a:gd name="connsiteX1" fmla="*/ 3744 w 13167"/>
                <a:gd name="connsiteY1" fmla="*/ 13321 h 13321"/>
                <a:gd name="connsiteX2" fmla="*/ 0 w 13167"/>
                <a:gd name="connsiteY2" fmla="*/ 12604 h 13321"/>
                <a:gd name="connsiteX3" fmla="*/ 10069 w 13167"/>
                <a:gd name="connsiteY3" fmla="*/ 0 h 13321"/>
                <a:gd name="connsiteX4" fmla="*/ 13167 w 13167"/>
                <a:gd name="connsiteY4" fmla="*/ 1399 h 1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7" h="13321">
                  <a:moveTo>
                    <a:pt x="13167" y="1399"/>
                  </a:moveTo>
                  <a:lnTo>
                    <a:pt x="3744" y="13321"/>
                  </a:lnTo>
                  <a:lnTo>
                    <a:pt x="0" y="12604"/>
                  </a:lnTo>
                  <a:lnTo>
                    <a:pt x="10069" y="0"/>
                  </a:lnTo>
                  <a:lnTo>
                    <a:pt x="13167" y="13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8CF2E80B-9E26-646F-1CB0-67820848B095}"/>
                </a:ext>
              </a:extLst>
            </p:cNvPr>
            <p:cNvSpPr txBox="1"/>
            <p:nvPr/>
          </p:nvSpPr>
          <p:spPr>
            <a:xfrm rot="17619524">
              <a:off x="2298939" y="3580144"/>
              <a:ext cx="2394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Conserves </a:t>
              </a:r>
              <a:r>
                <a:rPr lang="en-US" b="1" dirty="0" err="1">
                  <a:solidFill>
                    <a:schemeClr val="bg1"/>
                  </a:solidFill>
                </a:rPr>
                <a:t>alimentaires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77AFD109-8DA4-1881-5989-1369F4A8B6CE}"/>
              </a:ext>
            </a:extLst>
          </p:cNvPr>
          <p:cNvGrpSpPr/>
          <p:nvPr/>
        </p:nvGrpSpPr>
        <p:grpSpPr>
          <a:xfrm>
            <a:off x="2121226" y="1197647"/>
            <a:ext cx="1483584" cy="3699424"/>
            <a:chOff x="3932194" y="2089130"/>
            <a:chExt cx="1189067" cy="330593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FA01140-D72B-1F3E-A792-EF7C885D8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194" y="2121687"/>
              <a:ext cx="1189067" cy="3273382"/>
            </a:xfrm>
            <a:custGeom>
              <a:avLst/>
              <a:gdLst>
                <a:gd name="T0" fmla="*/ 701 w 701"/>
                <a:gd name="T1" fmla="*/ 168 h 1702"/>
                <a:gd name="T2" fmla="*/ 353 w 701"/>
                <a:gd name="T3" fmla="*/ 1702 h 1702"/>
                <a:gd name="T4" fmla="*/ 0 w 701"/>
                <a:gd name="T5" fmla="*/ 1532 h 1702"/>
                <a:gd name="T6" fmla="*/ 346 w 701"/>
                <a:gd name="T7" fmla="*/ 0 h 1702"/>
                <a:gd name="T8" fmla="*/ 701 w 701"/>
                <a:gd name="T9" fmla="*/ 168 h 1702"/>
                <a:gd name="connsiteX0" fmla="*/ 10000 w 10000"/>
                <a:gd name="connsiteY0" fmla="*/ 2131 h 11144"/>
                <a:gd name="connsiteX1" fmla="*/ 5036 w 10000"/>
                <a:gd name="connsiteY1" fmla="*/ 11144 h 11144"/>
                <a:gd name="connsiteX2" fmla="*/ 0 w 10000"/>
                <a:gd name="connsiteY2" fmla="*/ 10145 h 11144"/>
                <a:gd name="connsiteX3" fmla="*/ 5583 w 10000"/>
                <a:gd name="connsiteY3" fmla="*/ 0 h 11144"/>
                <a:gd name="connsiteX4" fmla="*/ 10000 w 10000"/>
                <a:gd name="connsiteY4" fmla="*/ 2131 h 11144"/>
                <a:gd name="connsiteX0" fmla="*/ 10114 w 10114"/>
                <a:gd name="connsiteY0" fmla="*/ 1222 h 11144"/>
                <a:gd name="connsiteX1" fmla="*/ 5036 w 10114"/>
                <a:gd name="connsiteY1" fmla="*/ 11144 h 11144"/>
                <a:gd name="connsiteX2" fmla="*/ 0 w 10114"/>
                <a:gd name="connsiteY2" fmla="*/ 10145 h 11144"/>
                <a:gd name="connsiteX3" fmla="*/ 5583 w 10114"/>
                <a:gd name="connsiteY3" fmla="*/ 0 h 11144"/>
                <a:gd name="connsiteX4" fmla="*/ 10114 w 10114"/>
                <a:gd name="connsiteY4" fmla="*/ 1222 h 11144"/>
                <a:gd name="connsiteX0" fmla="*/ 10685 w 10685"/>
                <a:gd name="connsiteY0" fmla="*/ 1222 h 11226"/>
                <a:gd name="connsiteX1" fmla="*/ 5607 w 10685"/>
                <a:gd name="connsiteY1" fmla="*/ 11144 h 11226"/>
                <a:gd name="connsiteX2" fmla="*/ 0 w 10685"/>
                <a:gd name="connsiteY2" fmla="*/ 11226 h 11226"/>
                <a:gd name="connsiteX3" fmla="*/ 6154 w 10685"/>
                <a:gd name="connsiteY3" fmla="*/ 0 h 11226"/>
                <a:gd name="connsiteX4" fmla="*/ 10685 w 10685"/>
                <a:gd name="connsiteY4" fmla="*/ 1222 h 11226"/>
                <a:gd name="connsiteX0" fmla="*/ 10685 w 10685"/>
                <a:gd name="connsiteY0" fmla="*/ 1222 h 12115"/>
                <a:gd name="connsiteX1" fmla="*/ 4884 w 10685"/>
                <a:gd name="connsiteY1" fmla="*/ 12115 h 12115"/>
                <a:gd name="connsiteX2" fmla="*/ 0 w 10685"/>
                <a:gd name="connsiteY2" fmla="*/ 11226 h 12115"/>
                <a:gd name="connsiteX3" fmla="*/ 6154 w 10685"/>
                <a:gd name="connsiteY3" fmla="*/ 0 h 12115"/>
                <a:gd name="connsiteX4" fmla="*/ 10685 w 10685"/>
                <a:gd name="connsiteY4" fmla="*/ 1222 h 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5" h="12115">
                  <a:moveTo>
                    <a:pt x="10685" y="1222"/>
                  </a:moveTo>
                  <a:lnTo>
                    <a:pt x="4884" y="12115"/>
                  </a:lnTo>
                  <a:lnTo>
                    <a:pt x="0" y="11226"/>
                  </a:lnTo>
                  <a:lnTo>
                    <a:pt x="6154" y="0"/>
                  </a:lnTo>
                  <a:lnTo>
                    <a:pt x="10685" y="12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962E98EF-E116-FE66-1E93-E5FB903841A8}"/>
                </a:ext>
              </a:extLst>
            </p:cNvPr>
            <p:cNvSpPr txBox="1"/>
            <p:nvPr/>
          </p:nvSpPr>
          <p:spPr>
            <a:xfrm rot="16925572">
              <a:off x="3032483" y="3499165"/>
              <a:ext cx="3116084" cy="296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CLSC </a:t>
              </a:r>
              <a:r>
                <a:rPr lang="en-US" b="1" dirty="0" err="1" smtClean="0">
                  <a:solidFill>
                    <a:schemeClr val="bg1"/>
                  </a:solidFill>
                </a:rPr>
                <a:t>Simonne</a:t>
              </a:r>
              <a:r>
                <a:rPr lang="en-US" b="1" dirty="0" smtClean="0">
                  <a:solidFill>
                    <a:schemeClr val="bg1"/>
                  </a:solidFill>
                </a:rPr>
                <a:t>-Monet-Chartrand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B3661D5-AC9A-1616-6F2E-4062C1E16DEE}"/>
              </a:ext>
            </a:extLst>
          </p:cNvPr>
          <p:cNvGrpSpPr/>
          <p:nvPr/>
        </p:nvGrpSpPr>
        <p:grpSpPr>
          <a:xfrm>
            <a:off x="3738081" y="1515592"/>
            <a:ext cx="1920876" cy="3221038"/>
            <a:chOff x="4833938" y="2260923"/>
            <a:chExt cx="1920875" cy="3221038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7416B78B-AA58-240A-58B1-2BBFE96D7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260923"/>
              <a:ext cx="1920875" cy="3221038"/>
            </a:xfrm>
            <a:custGeom>
              <a:avLst/>
              <a:gdLst>
                <a:gd name="T0" fmla="*/ 0 w 1210"/>
                <a:gd name="T1" fmla="*/ 1685 h 2029"/>
                <a:gd name="T2" fmla="*/ 754 w 1210"/>
                <a:gd name="T3" fmla="*/ 0 h 2029"/>
                <a:gd name="T4" fmla="*/ 1210 w 1210"/>
                <a:gd name="T5" fmla="*/ 344 h 2029"/>
                <a:gd name="T6" fmla="*/ 456 w 1210"/>
                <a:gd name="T7" fmla="*/ 2029 h 2029"/>
                <a:gd name="T8" fmla="*/ 0 w 1210"/>
                <a:gd name="T9" fmla="*/ 1685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0" h="2029">
                  <a:moveTo>
                    <a:pt x="0" y="1685"/>
                  </a:moveTo>
                  <a:lnTo>
                    <a:pt x="754" y="0"/>
                  </a:lnTo>
                  <a:lnTo>
                    <a:pt x="1210" y="344"/>
                  </a:lnTo>
                  <a:lnTo>
                    <a:pt x="456" y="2029"/>
                  </a:lnTo>
                  <a:lnTo>
                    <a:pt x="0" y="16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E3BA4CDD-3B64-D5C4-AE8A-E18FE392AA0A}"/>
                </a:ext>
              </a:extLst>
            </p:cNvPr>
            <p:cNvSpPr txBox="1"/>
            <p:nvPr/>
          </p:nvSpPr>
          <p:spPr>
            <a:xfrm rot="17639212">
              <a:off x="4668574" y="3585847"/>
              <a:ext cx="2318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CLSC Longueuil-Ouest</a:t>
              </a:r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FB883B76-720E-F5AA-8BB0-92D5104D412D}"/>
              </a:ext>
            </a:extLst>
          </p:cNvPr>
          <p:cNvSpPr>
            <a:spLocks/>
          </p:cNvSpPr>
          <p:nvPr/>
        </p:nvSpPr>
        <p:spPr bwMode="auto">
          <a:xfrm rot="21429887">
            <a:off x="5173286" y="1111007"/>
            <a:ext cx="2177924" cy="3985260"/>
          </a:xfrm>
          <a:custGeom>
            <a:avLst/>
            <a:gdLst>
              <a:gd name="T0" fmla="*/ 0 w 880"/>
              <a:gd name="T1" fmla="*/ 1433 h 1613"/>
              <a:gd name="T2" fmla="*/ 643 w 880"/>
              <a:gd name="T3" fmla="*/ 0 h 1613"/>
              <a:gd name="T4" fmla="*/ 880 w 880"/>
              <a:gd name="T5" fmla="*/ 178 h 1613"/>
              <a:gd name="T6" fmla="*/ 236 w 880"/>
              <a:gd name="T7" fmla="*/ 1613 h 1613"/>
              <a:gd name="T8" fmla="*/ 0 w 880"/>
              <a:gd name="T9" fmla="*/ 1433 h 1613"/>
              <a:gd name="connsiteX0" fmla="*/ 0 w 10938"/>
              <a:gd name="connsiteY0" fmla="*/ 13081 h 14197"/>
              <a:gd name="connsiteX1" fmla="*/ 10938 w 10938"/>
              <a:gd name="connsiteY1" fmla="*/ 0 h 14197"/>
              <a:gd name="connsiteX2" fmla="*/ 10000 w 10938"/>
              <a:gd name="connsiteY2" fmla="*/ 5301 h 14197"/>
              <a:gd name="connsiteX3" fmla="*/ 2682 w 10938"/>
              <a:gd name="connsiteY3" fmla="*/ 14197 h 14197"/>
              <a:gd name="connsiteX4" fmla="*/ 0 w 10938"/>
              <a:gd name="connsiteY4" fmla="*/ 13081 h 14197"/>
              <a:gd name="connsiteX0" fmla="*/ 0 w 12819"/>
              <a:gd name="connsiteY0" fmla="*/ 13081 h 14197"/>
              <a:gd name="connsiteX1" fmla="*/ 10938 w 12819"/>
              <a:gd name="connsiteY1" fmla="*/ 0 h 14197"/>
              <a:gd name="connsiteX2" fmla="*/ 12819 w 12819"/>
              <a:gd name="connsiteY2" fmla="*/ 1756 h 14197"/>
              <a:gd name="connsiteX3" fmla="*/ 2682 w 12819"/>
              <a:gd name="connsiteY3" fmla="*/ 14197 h 14197"/>
              <a:gd name="connsiteX4" fmla="*/ 0 w 12819"/>
              <a:gd name="connsiteY4" fmla="*/ 13081 h 14197"/>
              <a:gd name="connsiteX0" fmla="*/ 0 w 15590"/>
              <a:gd name="connsiteY0" fmla="*/ 16417 h 16417"/>
              <a:gd name="connsiteX1" fmla="*/ 13709 w 15590"/>
              <a:gd name="connsiteY1" fmla="*/ 0 h 16417"/>
              <a:gd name="connsiteX2" fmla="*/ 15590 w 15590"/>
              <a:gd name="connsiteY2" fmla="*/ 1756 h 16417"/>
              <a:gd name="connsiteX3" fmla="*/ 5453 w 15590"/>
              <a:gd name="connsiteY3" fmla="*/ 14197 h 16417"/>
              <a:gd name="connsiteX4" fmla="*/ 0 w 15590"/>
              <a:gd name="connsiteY4" fmla="*/ 16417 h 16417"/>
              <a:gd name="connsiteX0" fmla="*/ 0 w 15590"/>
              <a:gd name="connsiteY0" fmla="*/ 16417 h 17794"/>
              <a:gd name="connsiteX1" fmla="*/ 13709 w 15590"/>
              <a:gd name="connsiteY1" fmla="*/ 0 h 17794"/>
              <a:gd name="connsiteX2" fmla="*/ 15590 w 15590"/>
              <a:gd name="connsiteY2" fmla="*/ 1756 h 17794"/>
              <a:gd name="connsiteX3" fmla="*/ 2539 w 15590"/>
              <a:gd name="connsiteY3" fmla="*/ 17794 h 17794"/>
              <a:gd name="connsiteX4" fmla="*/ 0 w 15590"/>
              <a:gd name="connsiteY4" fmla="*/ 16417 h 1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0" h="17794">
                <a:moveTo>
                  <a:pt x="0" y="16417"/>
                </a:moveTo>
                <a:lnTo>
                  <a:pt x="13709" y="0"/>
                </a:lnTo>
                <a:lnTo>
                  <a:pt x="15590" y="1756"/>
                </a:lnTo>
                <a:lnTo>
                  <a:pt x="2539" y="17794"/>
                </a:lnTo>
                <a:lnTo>
                  <a:pt x="0" y="16417"/>
                </a:lnTo>
                <a:close/>
              </a:path>
            </a:pathLst>
          </a:cu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5BDA0AED-2A0E-FED5-8700-F53795C5AF59}"/>
              </a:ext>
            </a:extLst>
          </p:cNvPr>
          <p:cNvSpPr txBox="1"/>
          <p:nvPr/>
        </p:nvSpPr>
        <p:spPr>
          <a:xfrm rot="17700058">
            <a:off x="4375182" y="2961237"/>
            <a:ext cx="379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Récupération</a:t>
            </a:r>
            <a:r>
              <a:rPr lang="en-US" sz="1400" b="1" dirty="0">
                <a:solidFill>
                  <a:schemeClr val="bg1"/>
                </a:solidFill>
              </a:rPr>
              <a:t> des </a:t>
            </a:r>
            <a:r>
              <a:rPr lang="en-US" sz="1400" b="1" dirty="0" err="1">
                <a:solidFill>
                  <a:schemeClr val="bg1"/>
                </a:solidFill>
              </a:rPr>
              <a:t>repas</a:t>
            </a:r>
            <a:r>
              <a:rPr lang="en-US" sz="1400" b="1" dirty="0">
                <a:solidFill>
                  <a:schemeClr val="bg1"/>
                </a:solidFill>
              </a:rPr>
              <a:t> non </a:t>
            </a:r>
            <a:r>
              <a:rPr lang="en-US" sz="1400" b="1" dirty="0" smtClean="0">
                <a:solidFill>
                  <a:schemeClr val="bg1"/>
                </a:solidFill>
              </a:rPr>
              <a:t>consommés </a:t>
            </a:r>
            <a:r>
              <a:rPr lang="en-US" sz="1400" b="1" dirty="0">
                <a:solidFill>
                  <a:schemeClr val="bg1"/>
                </a:solidFill>
              </a:rPr>
              <a:t>de </a:t>
            </a:r>
            <a:r>
              <a:rPr lang="en-US" sz="1400" b="1" dirty="0" err="1">
                <a:solidFill>
                  <a:schemeClr val="bg1"/>
                </a:solidFill>
              </a:rPr>
              <a:t>l’hôpital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0276254-6CAF-2AF3-98DE-4D91581B050C}"/>
              </a:ext>
            </a:extLst>
          </p:cNvPr>
          <p:cNvGrpSpPr/>
          <p:nvPr/>
        </p:nvGrpSpPr>
        <p:grpSpPr>
          <a:xfrm>
            <a:off x="7312987" y="1511054"/>
            <a:ext cx="1473428" cy="2698476"/>
            <a:chOff x="7956550" y="2652598"/>
            <a:chExt cx="1473428" cy="2698477"/>
          </a:xfrm>
          <a:solidFill>
            <a:srgbClr val="FF6600"/>
          </a:solidFill>
        </p:grpSpPr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A76C7F3-9E46-322E-30BB-E536464E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550" y="2652598"/>
              <a:ext cx="1473428" cy="2698477"/>
            </a:xfrm>
            <a:custGeom>
              <a:avLst/>
              <a:gdLst>
                <a:gd name="T0" fmla="*/ 49 w 332"/>
                <a:gd name="T1" fmla="*/ 763 h 976"/>
                <a:gd name="T2" fmla="*/ 0 w 332"/>
                <a:gd name="T3" fmla="*/ 0 h 976"/>
                <a:gd name="T4" fmla="*/ 283 w 332"/>
                <a:gd name="T5" fmla="*/ 212 h 976"/>
                <a:gd name="T6" fmla="*/ 332 w 332"/>
                <a:gd name="T7" fmla="*/ 976 h 976"/>
                <a:gd name="T8" fmla="*/ 49 w 332"/>
                <a:gd name="T9" fmla="*/ 763 h 976"/>
                <a:gd name="connsiteX0" fmla="*/ 0 w 8524"/>
                <a:gd name="connsiteY0" fmla="*/ 10909 h 13091"/>
                <a:gd name="connsiteX1" fmla="*/ 939 w 8524"/>
                <a:gd name="connsiteY1" fmla="*/ 0 h 13091"/>
                <a:gd name="connsiteX2" fmla="*/ 7048 w 8524"/>
                <a:gd name="connsiteY2" fmla="*/ 5263 h 13091"/>
                <a:gd name="connsiteX3" fmla="*/ 8524 w 8524"/>
                <a:gd name="connsiteY3" fmla="*/ 13091 h 13091"/>
                <a:gd name="connsiteX4" fmla="*/ 0 w 8524"/>
                <a:gd name="connsiteY4" fmla="*/ 10909 h 13091"/>
                <a:gd name="connsiteX0" fmla="*/ 0 w 10000"/>
                <a:gd name="connsiteY0" fmla="*/ 8333 h 10000"/>
                <a:gd name="connsiteX1" fmla="*/ 1102 w 10000"/>
                <a:gd name="connsiteY1" fmla="*/ 0 h 10000"/>
                <a:gd name="connsiteX2" fmla="*/ 8119 w 10000"/>
                <a:gd name="connsiteY2" fmla="*/ 651 h 10000"/>
                <a:gd name="connsiteX3" fmla="*/ 10000 w 10000"/>
                <a:gd name="connsiteY3" fmla="*/ 10000 h 10000"/>
                <a:gd name="connsiteX4" fmla="*/ 0 w 10000"/>
                <a:gd name="connsiteY4" fmla="*/ 8333 h 10000"/>
                <a:gd name="connsiteX0" fmla="*/ 0 w 10000"/>
                <a:gd name="connsiteY0" fmla="*/ 8333 h 10000"/>
                <a:gd name="connsiteX1" fmla="*/ 1102 w 10000"/>
                <a:gd name="connsiteY1" fmla="*/ 0 h 10000"/>
                <a:gd name="connsiteX2" fmla="*/ 9461 w 10000"/>
                <a:gd name="connsiteY2" fmla="*/ 568 h 10000"/>
                <a:gd name="connsiteX3" fmla="*/ 10000 w 10000"/>
                <a:gd name="connsiteY3" fmla="*/ 10000 h 10000"/>
                <a:gd name="connsiteX4" fmla="*/ 0 w 10000"/>
                <a:gd name="connsiteY4" fmla="*/ 8333 h 10000"/>
                <a:gd name="connsiteX0" fmla="*/ 0 w 10000"/>
                <a:gd name="connsiteY0" fmla="*/ 8581 h 10248"/>
                <a:gd name="connsiteX1" fmla="*/ 3488 w 10000"/>
                <a:gd name="connsiteY1" fmla="*/ 0 h 10248"/>
                <a:gd name="connsiteX2" fmla="*/ 9461 w 10000"/>
                <a:gd name="connsiteY2" fmla="*/ 816 h 10248"/>
                <a:gd name="connsiteX3" fmla="*/ 10000 w 10000"/>
                <a:gd name="connsiteY3" fmla="*/ 10248 h 10248"/>
                <a:gd name="connsiteX4" fmla="*/ 0 w 10000"/>
                <a:gd name="connsiteY4" fmla="*/ 8581 h 10248"/>
                <a:gd name="connsiteX0" fmla="*/ 0 w 10000"/>
                <a:gd name="connsiteY0" fmla="*/ 9175 h 10842"/>
                <a:gd name="connsiteX1" fmla="*/ 2742 w 10000"/>
                <a:gd name="connsiteY1" fmla="*/ 0 h 10842"/>
                <a:gd name="connsiteX2" fmla="*/ 9461 w 10000"/>
                <a:gd name="connsiteY2" fmla="*/ 1410 h 10842"/>
                <a:gd name="connsiteX3" fmla="*/ 10000 w 10000"/>
                <a:gd name="connsiteY3" fmla="*/ 10842 h 10842"/>
                <a:gd name="connsiteX4" fmla="*/ 0 w 10000"/>
                <a:gd name="connsiteY4" fmla="*/ 9175 h 10842"/>
                <a:gd name="connsiteX0" fmla="*/ 0 w 14312"/>
                <a:gd name="connsiteY0" fmla="*/ 9175 h 10842"/>
                <a:gd name="connsiteX1" fmla="*/ 2742 w 14312"/>
                <a:gd name="connsiteY1" fmla="*/ 0 h 10842"/>
                <a:gd name="connsiteX2" fmla="*/ 14307 w 14312"/>
                <a:gd name="connsiteY2" fmla="*/ 1988 h 10842"/>
                <a:gd name="connsiteX3" fmla="*/ 10000 w 14312"/>
                <a:gd name="connsiteY3" fmla="*/ 10842 h 10842"/>
                <a:gd name="connsiteX4" fmla="*/ 0 w 14312"/>
                <a:gd name="connsiteY4" fmla="*/ 9175 h 10842"/>
                <a:gd name="connsiteX0" fmla="*/ 0 w 23408"/>
                <a:gd name="connsiteY0" fmla="*/ 10579 h 10842"/>
                <a:gd name="connsiteX1" fmla="*/ 11838 w 23408"/>
                <a:gd name="connsiteY1" fmla="*/ 0 h 10842"/>
                <a:gd name="connsiteX2" fmla="*/ 23403 w 23408"/>
                <a:gd name="connsiteY2" fmla="*/ 1988 h 10842"/>
                <a:gd name="connsiteX3" fmla="*/ 19096 w 23408"/>
                <a:gd name="connsiteY3" fmla="*/ 10842 h 10842"/>
                <a:gd name="connsiteX4" fmla="*/ 0 w 23408"/>
                <a:gd name="connsiteY4" fmla="*/ 10579 h 10842"/>
                <a:gd name="connsiteX0" fmla="*/ 0 w 23405"/>
                <a:gd name="connsiteY0" fmla="*/ 10579 h 11767"/>
                <a:gd name="connsiteX1" fmla="*/ 11838 w 23405"/>
                <a:gd name="connsiteY1" fmla="*/ 0 h 11767"/>
                <a:gd name="connsiteX2" fmla="*/ 23403 w 23405"/>
                <a:gd name="connsiteY2" fmla="*/ 1988 h 11767"/>
                <a:gd name="connsiteX3" fmla="*/ 15517 w 23405"/>
                <a:gd name="connsiteY3" fmla="*/ 11767 h 11767"/>
                <a:gd name="connsiteX4" fmla="*/ 0 w 23405"/>
                <a:gd name="connsiteY4" fmla="*/ 10579 h 11767"/>
                <a:gd name="connsiteX0" fmla="*/ 0 w 23407"/>
                <a:gd name="connsiteY0" fmla="*/ 10579 h 11767"/>
                <a:gd name="connsiteX1" fmla="*/ 11838 w 23407"/>
                <a:gd name="connsiteY1" fmla="*/ 0 h 11767"/>
                <a:gd name="connsiteX2" fmla="*/ 23403 w 23407"/>
                <a:gd name="connsiteY2" fmla="*/ 1988 h 11767"/>
                <a:gd name="connsiteX3" fmla="*/ 15517 w 23407"/>
                <a:gd name="connsiteY3" fmla="*/ 11767 h 11767"/>
                <a:gd name="connsiteX4" fmla="*/ 0 w 23407"/>
                <a:gd name="connsiteY4" fmla="*/ 10579 h 11767"/>
                <a:gd name="connsiteX0" fmla="*/ 0 w 23406"/>
                <a:gd name="connsiteY0" fmla="*/ 10579 h 11767"/>
                <a:gd name="connsiteX1" fmla="*/ 11838 w 23406"/>
                <a:gd name="connsiteY1" fmla="*/ 0 h 11767"/>
                <a:gd name="connsiteX2" fmla="*/ 23403 w 23406"/>
                <a:gd name="connsiteY2" fmla="*/ 1988 h 11767"/>
                <a:gd name="connsiteX3" fmla="*/ 15517 w 23406"/>
                <a:gd name="connsiteY3" fmla="*/ 11767 h 11767"/>
                <a:gd name="connsiteX4" fmla="*/ 0 w 23406"/>
                <a:gd name="connsiteY4" fmla="*/ 10579 h 11767"/>
                <a:gd name="connsiteX0" fmla="*/ 0 w 23405"/>
                <a:gd name="connsiteY0" fmla="*/ 10579 h 12213"/>
                <a:gd name="connsiteX1" fmla="*/ 11838 w 23405"/>
                <a:gd name="connsiteY1" fmla="*/ 0 h 12213"/>
                <a:gd name="connsiteX2" fmla="*/ 23403 w 23405"/>
                <a:gd name="connsiteY2" fmla="*/ 1988 h 12213"/>
                <a:gd name="connsiteX3" fmla="*/ 12460 w 23405"/>
                <a:gd name="connsiteY3" fmla="*/ 12213 h 12213"/>
                <a:gd name="connsiteX4" fmla="*/ 0 w 23405"/>
                <a:gd name="connsiteY4" fmla="*/ 10579 h 12213"/>
                <a:gd name="connsiteX0" fmla="*/ 0 w 23405"/>
                <a:gd name="connsiteY0" fmla="*/ 10579 h 12213"/>
                <a:gd name="connsiteX1" fmla="*/ 11838 w 23405"/>
                <a:gd name="connsiteY1" fmla="*/ 0 h 12213"/>
                <a:gd name="connsiteX2" fmla="*/ 23403 w 23405"/>
                <a:gd name="connsiteY2" fmla="*/ 1988 h 12213"/>
                <a:gd name="connsiteX3" fmla="*/ 12460 w 23405"/>
                <a:gd name="connsiteY3" fmla="*/ 12213 h 12213"/>
                <a:gd name="connsiteX4" fmla="*/ 0 w 23405"/>
                <a:gd name="connsiteY4" fmla="*/ 10579 h 12213"/>
                <a:gd name="connsiteX0" fmla="*/ 0 w 23403"/>
                <a:gd name="connsiteY0" fmla="*/ 10579 h 12213"/>
                <a:gd name="connsiteX1" fmla="*/ 11838 w 23403"/>
                <a:gd name="connsiteY1" fmla="*/ 0 h 12213"/>
                <a:gd name="connsiteX2" fmla="*/ 23403 w 23403"/>
                <a:gd name="connsiteY2" fmla="*/ 1988 h 12213"/>
                <a:gd name="connsiteX3" fmla="*/ 12460 w 23403"/>
                <a:gd name="connsiteY3" fmla="*/ 12213 h 12213"/>
                <a:gd name="connsiteX4" fmla="*/ 0 w 23403"/>
                <a:gd name="connsiteY4" fmla="*/ 10579 h 12213"/>
                <a:gd name="connsiteX0" fmla="*/ 0 w 25565"/>
                <a:gd name="connsiteY0" fmla="*/ 10579 h 12213"/>
                <a:gd name="connsiteX1" fmla="*/ 11838 w 25565"/>
                <a:gd name="connsiteY1" fmla="*/ 0 h 12213"/>
                <a:gd name="connsiteX2" fmla="*/ 25565 w 25565"/>
                <a:gd name="connsiteY2" fmla="*/ 2021 h 12213"/>
                <a:gd name="connsiteX3" fmla="*/ 12460 w 25565"/>
                <a:gd name="connsiteY3" fmla="*/ 12213 h 12213"/>
                <a:gd name="connsiteX4" fmla="*/ 0 w 25565"/>
                <a:gd name="connsiteY4" fmla="*/ 10579 h 12213"/>
                <a:gd name="connsiteX0" fmla="*/ 0 w 25565"/>
                <a:gd name="connsiteY0" fmla="*/ 10579 h 12213"/>
                <a:gd name="connsiteX1" fmla="*/ 11838 w 25565"/>
                <a:gd name="connsiteY1" fmla="*/ 0 h 12213"/>
                <a:gd name="connsiteX2" fmla="*/ 25565 w 25565"/>
                <a:gd name="connsiteY2" fmla="*/ 2021 h 12213"/>
                <a:gd name="connsiteX3" fmla="*/ 12460 w 25565"/>
                <a:gd name="connsiteY3" fmla="*/ 12213 h 12213"/>
                <a:gd name="connsiteX4" fmla="*/ 0 w 25565"/>
                <a:gd name="connsiteY4" fmla="*/ 10579 h 12213"/>
                <a:gd name="connsiteX0" fmla="*/ 0 w 25565"/>
                <a:gd name="connsiteY0" fmla="*/ 10579 h 12213"/>
                <a:gd name="connsiteX1" fmla="*/ 11838 w 25565"/>
                <a:gd name="connsiteY1" fmla="*/ 0 h 12213"/>
                <a:gd name="connsiteX2" fmla="*/ 25565 w 25565"/>
                <a:gd name="connsiteY2" fmla="*/ 2021 h 12213"/>
                <a:gd name="connsiteX3" fmla="*/ 12460 w 25565"/>
                <a:gd name="connsiteY3" fmla="*/ 12213 h 12213"/>
                <a:gd name="connsiteX4" fmla="*/ 0 w 25565"/>
                <a:gd name="connsiteY4" fmla="*/ 10579 h 12213"/>
                <a:gd name="connsiteX0" fmla="*/ 0 w 28174"/>
                <a:gd name="connsiteY0" fmla="*/ 10282 h 12213"/>
                <a:gd name="connsiteX1" fmla="*/ 14447 w 28174"/>
                <a:gd name="connsiteY1" fmla="*/ 0 h 12213"/>
                <a:gd name="connsiteX2" fmla="*/ 28174 w 28174"/>
                <a:gd name="connsiteY2" fmla="*/ 2021 h 12213"/>
                <a:gd name="connsiteX3" fmla="*/ 15069 w 28174"/>
                <a:gd name="connsiteY3" fmla="*/ 12213 h 12213"/>
                <a:gd name="connsiteX4" fmla="*/ 0 w 28174"/>
                <a:gd name="connsiteY4" fmla="*/ 10282 h 12213"/>
                <a:gd name="connsiteX0" fmla="*/ 0 w 28174"/>
                <a:gd name="connsiteY0" fmla="*/ 11026 h 12957"/>
                <a:gd name="connsiteX1" fmla="*/ 16688 w 28174"/>
                <a:gd name="connsiteY1" fmla="*/ 0 h 12957"/>
                <a:gd name="connsiteX2" fmla="*/ 28174 w 28174"/>
                <a:gd name="connsiteY2" fmla="*/ 2765 h 12957"/>
                <a:gd name="connsiteX3" fmla="*/ 15069 w 28174"/>
                <a:gd name="connsiteY3" fmla="*/ 12957 h 12957"/>
                <a:gd name="connsiteX4" fmla="*/ 0 w 28174"/>
                <a:gd name="connsiteY4" fmla="*/ 11026 h 12957"/>
                <a:gd name="connsiteX0" fmla="*/ 0 w 29481"/>
                <a:gd name="connsiteY0" fmla="*/ 11026 h 12957"/>
                <a:gd name="connsiteX1" fmla="*/ 16688 w 29481"/>
                <a:gd name="connsiteY1" fmla="*/ 0 h 12957"/>
                <a:gd name="connsiteX2" fmla="*/ 29481 w 29481"/>
                <a:gd name="connsiteY2" fmla="*/ 2062 h 12957"/>
                <a:gd name="connsiteX3" fmla="*/ 15069 w 29481"/>
                <a:gd name="connsiteY3" fmla="*/ 12957 h 12957"/>
                <a:gd name="connsiteX4" fmla="*/ 0 w 29481"/>
                <a:gd name="connsiteY4" fmla="*/ 11026 h 12957"/>
                <a:gd name="connsiteX0" fmla="*/ 0 w 32797"/>
                <a:gd name="connsiteY0" fmla="*/ 11026 h 12957"/>
                <a:gd name="connsiteX1" fmla="*/ 16688 w 32797"/>
                <a:gd name="connsiteY1" fmla="*/ 0 h 12957"/>
                <a:gd name="connsiteX2" fmla="*/ 32797 w 32797"/>
                <a:gd name="connsiteY2" fmla="*/ 2694 h 12957"/>
                <a:gd name="connsiteX3" fmla="*/ 15069 w 32797"/>
                <a:gd name="connsiteY3" fmla="*/ 12957 h 12957"/>
                <a:gd name="connsiteX4" fmla="*/ 0 w 32797"/>
                <a:gd name="connsiteY4" fmla="*/ 11026 h 12957"/>
                <a:gd name="connsiteX0" fmla="*/ 0 w 32797"/>
                <a:gd name="connsiteY0" fmla="*/ 11026 h 13304"/>
                <a:gd name="connsiteX1" fmla="*/ 16688 w 32797"/>
                <a:gd name="connsiteY1" fmla="*/ 0 h 13304"/>
                <a:gd name="connsiteX2" fmla="*/ 32797 w 32797"/>
                <a:gd name="connsiteY2" fmla="*/ 2694 h 13304"/>
                <a:gd name="connsiteX3" fmla="*/ 17095 w 32797"/>
                <a:gd name="connsiteY3" fmla="*/ 13304 h 13304"/>
                <a:gd name="connsiteX4" fmla="*/ 0 w 32797"/>
                <a:gd name="connsiteY4" fmla="*/ 11026 h 13304"/>
                <a:gd name="connsiteX0" fmla="*/ 0 w 32797"/>
                <a:gd name="connsiteY0" fmla="*/ 11026 h 13304"/>
                <a:gd name="connsiteX1" fmla="*/ 16688 w 32797"/>
                <a:gd name="connsiteY1" fmla="*/ 0 h 13304"/>
                <a:gd name="connsiteX2" fmla="*/ 32797 w 32797"/>
                <a:gd name="connsiteY2" fmla="*/ 2694 h 13304"/>
                <a:gd name="connsiteX3" fmla="*/ 17095 w 32797"/>
                <a:gd name="connsiteY3" fmla="*/ 13304 h 13304"/>
                <a:gd name="connsiteX4" fmla="*/ 0 w 32797"/>
                <a:gd name="connsiteY4" fmla="*/ 11026 h 1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7" h="13304">
                  <a:moveTo>
                    <a:pt x="0" y="11026"/>
                  </a:moveTo>
                  <a:lnTo>
                    <a:pt x="16688" y="0"/>
                  </a:lnTo>
                  <a:lnTo>
                    <a:pt x="32797" y="2694"/>
                  </a:lnTo>
                  <a:cubicBezTo>
                    <a:pt x="28653" y="6284"/>
                    <a:pt x="21515" y="10164"/>
                    <a:pt x="17095" y="13304"/>
                  </a:cubicBezTo>
                  <a:lnTo>
                    <a:pt x="0" y="110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B8E4D9C1-2871-F09D-E345-7CDAD4A0B8E2}"/>
                </a:ext>
              </a:extLst>
            </p:cNvPr>
            <p:cNvSpPr txBox="1"/>
            <p:nvPr/>
          </p:nvSpPr>
          <p:spPr>
            <a:xfrm rot="17408704">
              <a:off x="7812447" y="3789170"/>
              <a:ext cx="189103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Transport des matières</a:t>
              </a:r>
            </a:p>
            <a:p>
              <a:pPr algn="ctr"/>
              <a:r>
                <a:rPr lang="en-US" sz="1400" b="1" dirty="0" err="1">
                  <a:solidFill>
                    <a:schemeClr val="bg1"/>
                  </a:solidFill>
                </a:rPr>
                <a:t>vers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l’hôpital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61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91C5E6B-2F5A-4087-0532-3F29993B1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 smtClean="0"/>
              <a:t>Mars 2022: Début du plateau en c</a:t>
            </a:r>
            <a:r>
              <a:rPr lang="fr-CA" sz="2000" dirty="0" smtClean="0"/>
              <a:t>ollaboration </a:t>
            </a:r>
            <a:r>
              <a:rPr lang="fr-CA" sz="2000" dirty="0"/>
              <a:t>CISSSME </a:t>
            </a:r>
            <a:endParaRPr lang="fr-CA" sz="2000" dirty="0" smtClean="0"/>
          </a:p>
          <a:p>
            <a:pPr marL="457200" lvl="1" indent="0">
              <a:buNone/>
            </a:pPr>
            <a:r>
              <a:rPr lang="fr-CA" sz="2000" dirty="0">
                <a:solidFill>
                  <a:schemeClr val="tx2"/>
                </a:solidFill>
              </a:rPr>
              <a:t>et </a:t>
            </a:r>
            <a:r>
              <a:rPr lang="fr-CA" sz="2000" dirty="0">
                <a:solidFill>
                  <a:schemeClr val="tx2"/>
                </a:solidFill>
              </a:rPr>
              <a:t>Espace carrière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/>
              <a:t>Mission d’Espace carrière et rôle dans le projet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/>
              <a:t>Clientèle hétérogène vers un même </a:t>
            </a:r>
            <a:r>
              <a:rPr lang="fr-CA" sz="2000" dirty="0" smtClean="0"/>
              <a:t>objectif </a:t>
            </a:r>
            <a:r>
              <a:rPr lang="fr-CA" sz="1100" dirty="0" smtClean="0"/>
              <a:t>(18 personnes actives</a:t>
            </a:r>
            <a:r>
              <a:rPr lang="fr-CA" sz="1200" dirty="0" smtClean="0"/>
              <a:t>)</a:t>
            </a:r>
            <a:endParaRPr lang="fr-CA" sz="1200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fr-CA" sz="1600" dirty="0"/>
              <a:t>Préparation à l’emploi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fr-CA" sz="1600" dirty="0"/>
              <a:t>Insertion/réinsertion socioprofessionnelle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fr-CA" sz="1600" dirty="0"/>
              <a:t>Stages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fr-CA" sz="1600" dirty="0"/>
              <a:t>Jeunes en difficulté, santé mentale, nouveaux arrivants 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fr-CA" sz="1600" dirty="0"/>
              <a:t>Travaux </a:t>
            </a:r>
            <a:r>
              <a:rPr lang="fr-CA" sz="1600" dirty="0" smtClean="0"/>
              <a:t>communautaires (5 contrats)</a:t>
            </a:r>
            <a:endParaRPr lang="fr-CA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2700" dirty="0"/>
              <a:t>Le plateau de l’Hôpital Honoré-Mercier: le dernier-né</a:t>
            </a:r>
            <a:r>
              <a:rPr lang="fr-CA" dirty="0"/>
              <a:t/>
            </a:r>
            <a:br>
              <a:rPr lang="fr-CA" dirty="0"/>
            </a:br>
            <a:endParaRPr lang="fr-CA" sz="2700" dirty="0">
              <a:solidFill>
                <a:srgbClr val="FF0000"/>
              </a:solidFill>
            </a:endParaRPr>
          </a:p>
        </p:txBody>
      </p:sp>
      <p:pic>
        <p:nvPicPr>
          <p:cNvPr id="5" name="Image 4" descr="Une image contenant personne, intérieur, gens, plusieurs&#10;&#10;Description générée automatiquement">
            <a:extLst>
              <a:ext uri="{FF2B5EF4-FFF2-40B4-BE49-F238E27FC236}">
                <a16:creationId xmlns:a16="http://schemas.microsoft.com/office/drawing/2014/main" id="{D73FCFB7-2A15-E43C-3E8E-BA5E58FC62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2" r="-863" b="10681"/>
          <a:stretch/>
        </p:blipFill>
        <p:spPr>
          <a:xfrm>
            <a:off x="6933045" y="1199219"/>
            <a:ext cx="1781479" cy="1758712"/>
          </a:xfrm>
          <a:prstGeom prst="rect">
            <a:avLst/>
          </a:prstGeom>
        </p:spPr>
      </p:pic>
      <p:pic>
        <p:nvPicPr>
          <p:cNvPr id="11" name="Image 10" descr="Une image contenant intérieur, plancher, matériau de construction, sale&#10;&#10;Description générée automatiquement">
            <a:extLst>
              <a:ext uri="{FF2B5EF4-FFF2-40B4-BE49-F238E27FC236}">
                <a16:creationId xmlns:a16="http://schemas.microsoft.com/office/drawing/2014/main" id="{DC5ACF5A-D164-CFAF-E858-C5F57EBC7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8001" r="22701" b="9401"/>
          <a:stretch/>
        </p:blipFill>
        <p:spPr>
          <a:xfrm>
            <a:off x="6749039" y="3155022"/>
            <a:ext cx="2149492" cy="18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3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Le plateau de l’Hôpital Honoré-Mercier: le dernier-né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fr-CA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 smtClean="0"/>
              <a:t>Diverses sources de référence des participants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 smtClean="0"/>
              <a:t>Sentiment </a:t>
            </a:r>
            <a:r>
              <a:rPr lang="fr-CA" sz="2000" dirty="0"/>
              <a:t>d’appartenance, développement de l’autonomie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/>
              <a:t>Développement </a:t>
            </a:r>
            <a:r>
              <a:rPr lang="fr-CA" sz="2000" dirty="0" smtClean="0"/>
              <a:t>et évaluation des </a:t>
            </a:r>
            <a:r>
              <a:rPr lang="fr-CA" sz="2000" dirty="0"/>
              <a:t>compétences génériques en emploi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/>
              <a:t>Retombées souhaitées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CA" sz="2000" dirty="0"/>
          </a:p>
          <a:p>
            <a:endParaRPr lang="fr-CA" dirty="0"/>
          </a:p>
        </p:txBody>
      </p:sp>
      <p:pic>
        <p:nvPicPr>
          <p:cNvPr id="4" name="Espace réservé du contenu 8" descr="Une image contenant mur, intérieur, désordonné, encombré&#10;&#10;Description générée automatiquement">
            <a:extLst>
              <a:ext uri="{FF2B5EF4-FFF2-40B4-BE49-F238E27FC236}">
                <a16:creationId xmlns:a16="http://schemas.microsoft.com/office/drawing/2014/main" id="{F7703750-A873-98A1-0A6C-FF7FE5BD6C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15738" r="3687" b="6813"/>
          <a:stretch/>
        </p:blipFill>
        <p:spPr>
          <a:xfrm>
            <a:off x="5076056" y="2879566"/>
            <a:ext cx="3022877" cy="19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Nos facteurs de succès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400" dirty="0"/>
              <a:t>Engagement de toutes les parties et de la haute direction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400" dirty="0"/>
              <a:t>Un pas, un plateau à la </a:t>
            </a:r>
            <a:r>
              <a:rPr lang="fr-CA" sz="2400" dirty="0" smtClean="0"/>
              <a:t>fois, une solution à la fois</a:t>
            </a:r>
            <a:endParaRPr lang="fr-CA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400" dirty="0"/>
              <a:t>Approche participative des équipes (ex: personnel de </a:t>
            </a:r>
            <a:r>
              <a:rPr lang="fr-CA" sz="2400" dirty="0" smtClean="0"/>
              <a:t>l’hygiène-salubrité, équipes santé mentale et partenaires du milieu)</a:t>
            </a:r>
            <a:endParaRPr lang="fr-CA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400" dirty="0"/>
              <a:t>Accompagnement des </a:t>
            </a:r>
            <a:r>
              <a:rPr lang="fr-CA" sz="2400" dirty="0" smtClean="0"/>
              <a:t>participants </a:t>
            </a:r>
            <a:r>
              <a:rPr lang="fr-CA" sz="2400" dirty="0"/>
              <a:t>au </a:t>
            </a:r>
            <a:r>
              <a:rPr lang="fr-CA" sz="2400" dirty="0" smtClean="0"/>
              <a:t>quotidien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400" dirty="0" smtClean="0"/>
              <a:t>Un milieu où l’inclusion et l’intégration sont au rendez-vous!</a:t>
            </a:r>
            <a:endParaRPr lang="fr-CA" sz="2400" dirty="0"/>
          </a:p>
          <a:p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8935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sz="2800" dirty="0">
                <a:solidFill>
                  <a:srgbClr val="00B050"/>
                </a:solidFill>
              </a:rPr>
              <a:t>« Il faut tout un village pour élever un enfant »</a:t>
            </a:r>
            <a:r>
              <a:rPr lang="fr-CA" sz="2400" dirty="0">
                <a:solidFill>
                  <a:srgbClr val="00B050"/>
                </a:solidFill>
              </a:rPr>
              <a:t/>
            </a:r>
            <a:br>
              <a:rPr lang="fr-CA" sz="2400" dirty="0">
                <a:solidFill>
                  <a:srgbClr val="00B050"/>
                </a:solidFill>
              </a:rPr>
            </a:br>
            <a:r>
              <a:rPr lang="fr-CA" sz="1300" dirty="0">
                <a:solidFill>
                  <a:srgbClr val="00B050"/>
                </a:solidFill>
              </a:rPr>
              <a:t>Proverbe africain</a:t>
            </a:r>
            <a:br>
              <a:rPr lang="fr-CA" sz="1300" dirty="0">
                <a:solidFill>
                  <a:srgbClr val="00B050"/>
                </a:solidFill>
              </a:rPr>
            </a:br>
            <a:endParaRPr lang="fr-CA" sz="1300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CA" dirty="0"/>
              <a:t>Une telle démarche concertée ne peut se faire sans l’implication, le dévouement et la collaboration de toutes les parties. </a:t>
            </a:r>
          </a:p>
          <a:p>
            <a:pPr algn="ctr"/>
            <a:r>
              <a:rPr lang="fr-CA" dirty="0"/>
              <a:t>Notre partenariat est le pilier à la base de ce succès.  Ce qui nous relie, c’est le souci des personnes, de l’environnement et de la santé </a:t>
            </a:r>
            <a:r>
              <a:rPr lang="fr-CA" dirty="0" smtClean="0"/>
              <a:t>globale!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4029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omatosphere.parlonssciences.ca/Portals/5/Resource-Images/52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9542"/>
            <a:ext cx="4962525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1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000" dirty="0"/>
              <a:t>PLAN DE PRÉSENTATION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fr-CA" sz="20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CA" sz="2000" dirty="0">
                <a:latin typeface="+mn-lt"/>
              </a:rPr>
              <a:t>Historique et partenariat 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000" dirty="0">
                <a:latin typeface="+mn-lt"/>
              </a:rPr>
              <a:t>Démarche de santé environnementale du CISSS de la Montérégie-Est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000" dirty="0">
                <a:latin typeface="+mn-lt"/>
              </a:rPr>
              <a:t>Le plateau de l’Hôpital Pierre-Boucher: un modèle reconnu! 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000" dirty="0">
                <a:latin typeface="+mn-lt"/>
              </a:rPr>
              <a:t>Le plateau de </a:t>
            </a:r>
            <a:r>
              <a:rPr lang="fr-CA" sz="2000" dirty="0"/>
              <a:t>l’Hôpital Hôtel-Dieu de Sorel: une belle transition</a:t>
            </a:r>
            <a:endParaRPr lang="fr-CA" sz="20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CA" sz="2000" dirty="0">
                <a:latin typeface="+mn-lt"/>
              </a:rPr>
              <a:t>Le plateau de </a:t>
            </a:r>
            <a:r>
              <a:rPr lang="fr-CA" sz="2000" dirty="0"/>
              <a:t>l’Hôpital Honoré-Mercier: le dernier-né…</a:t>
            </a:r>
            <a:endParaRPr lang="fr-CA" sz="20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CA" sz="2000" dirty="0">
                <a:latin typeface="+mn-lt"/>
              </a:rPr>
              <a:t>Nos facteurs de succès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000" dirty="0" smtClean="0">
                <a:latin typeface="+mn-lt"/>
              </a:rPr>
              <a:t>Inspiration </a:t>
            </a:r>
            <a:r>
              <a:rPr lang="fr-CA" sz="2000" dirty="0">
                <a:latin typeface="+mn-lt"/>
              </a:rPr>
              <a:t>et conclusion</a:t>
            </a:r>
          </a:p>
        </p:txBody>
      </p:sp>
    </p:spTree>
    <p:extLst>
      <p:ext uri="{BB962C8B-B14F-4D97-AF65-F5344CB8AC3E}">
        <p14:creationId xmlns:p14="http://schemas.microsoft.com/office/powerpoint/2010/main" val="261656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Historique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/>
              <a:t>2014: Début du plateau interne avec </a:t>
            </a:r>
            <a:r>
              <a:rPr lang="fr-CA" sz="2000" dirty="0">
                <a:solidFill>
                  <a:srgbClr val="00B050"/>
                </a:solidFill>
              </a:rPr>
              <a:t>D’un couvert à l’autre à l’Hôpital Pierre-Boucher </a:t>
            </a:r>
            <a:r>
              <a:rPr lang="fr-CA" sz="2000" dirty="0">
                <a:solidFill>
                  <a:schemeClr val="accent5"/>
                </a:solidFill>
              </a:rPr>
              <a:t>(CSSS Pierre-Boucher</a:t>
            </a:r>
            <a:r>
              <a:rPr lang="fr-CA" sz="20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/>
              <a:t>2015: Début du plateau externe avec </a:t>
            </a:r>
            <a:r>
              <a:rPr lang="fr-CA" sz="2000" dirty="0">
                <a:solidFill>
                  <a:schemeClr val="accent2">
                    <a:lumMod val="75000"/>
                  </a:schemeClr>
                </a:solidFill>
              </a:rPr>
              <a:t>Ateliers Transition </a:t>
            </a:r>
            <a:r>
              <a:rPr lang="fr-CA" sz="2000" dirty="0"/>
              <a:t>au CSSS Richelieu-Yamaska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/>
              <a:t>2015: Création du </a:t>
            </a:r>
            <a:r>
              <a:rPr lang="fr-CA" sz="2000" dirty="0">
                <a:solidFill>
                  <a:schemeClr val="accent1"/>
                </a:solidFill>
              </a:rPr>
              <a:t>CISSS de la </a:t>
            </a:r>
            <a:r>
              <a:rPr lang="fr-CA" sz="2000" dirty="0" smtClean="0">
                <a:solidFill>
                  <a:schemeClr val="accent1"/>
                </a:solidFill>
              </a:rPr>
              <a:t>Montérégie-Est </a:t>
            </a:r>
            <a:r>
              <a:rPr lang="fr-CA" sz="2000" dirty="0"/>
              <a:t>et d</a:t>
            </a:r>
            <a:r>
              <a:rPr lang="fr-CA" sz="2000" dirty="0" smtClean="0"/>
              <a:t>ébut </a:t>
            </a:r>
            <a:r>
              <a:rPr lang="fr-CA" sz="2000" dirty="0"/>
              <a:t>d’une démarche concertée de santé environnementale </a:t>
            </a:r>
            <a:r>
              <a:rPr lang="fr-CA" sz="2000" dirty="0" smtClean="0"/>
              <a:t>avec SSE</a:t>
            </a:r>
            <a:endParaRPr lang="fr-CA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/>
              <a:t>2020: Création d’un plateau de travail interne à l’Hôtel-Dieu de Sorel avec </a:t>
            </a:r>
            <a:r>
              <a:rPr lang="fr-CA" sz="2000" dirty="0">
                <a:solidFill>
                  <a:srgbClr val="7030A0"/>
                </a:solidFill>
              </a:rPr>
              <a:t>Carrefour Jeunesse emploi </a:t>
            </a:r>
            <a:r>
              <a:rPr lang="fr-CA" sz="2000" dirty="0"/>
              <a:t>transformé en plateau externe en 2021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000" dirty="0"/>
              <a:t>2022: Création du petit dernier plateau </a:t>
            </a:r>
            <a:r>
              <a:rPr lang="fr-CA" sz="2000" dirty="0" smtClean="0"/>
              <a:t>interne avec </a:t>
            </a:r>
            <a:r>
              <a:rPr lang="fr-CA" sz="2000" dirty="0">
                <a:solidFill>
                  <a:schemeClr val="accent3"/>
                </a:solidFill>
              </a:rPr>
              <a:t>Espace Carrière </a:t>
            </a:r>
            <a:r>
              <a:rPr lang="fr-CA" sz="2000" dirty="0"/>
              <a:t>à l‘Hôpital Honoré-Mercier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0877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riche partenariat</a:t>
            </a:r>
          </a:p>
        </p:txBody>
      </p:sp>
      <p:pic>
        <p:nvPicPr>
          <p:cNvPr id="4" name="Espace réservé du contenu 3" descr="Espace carrièr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4968"/>
            <a:ext cx="3657600" cy="153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05" y="3218415"/>
            <a:ext cx="1656000" cy="792000"/>
          </a:xfrm>
          <a:prstGeom prst="rect">
            <a:avLst/>
          </a:prstGeom>
        </p:spPr>
      </p:pic>
      <p:pic>
        <p:nvPicPr>
          <p:cNvPr id="6" name="Image 5" descr="Les ateliers transition - Saint-Hyacinth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31790"/>
            <a:ext cx="1352550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Logo CJE 9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11" y="1504409"/>
            <a:ext cx="1963644" cy="9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C:\Users\fl3361\AppData\Local\Microsoft\Windows\INetCache\Content.MSO\4DFC678B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3314"/>
            <a:ext cx="121666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448DD7-7A60-C442-1E6D-88A783419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796" y="1745515"/>
            <a:ext cx="1728192" cy="6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Démarche de santé environnementale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/>
              <a:t>Amorcée dès 2015 grâce au partenariat avec </a:t>
            </a:r>
            <a:r>
              <a:rPr lang="fr-CA" sz="2000" dirty="0" smtClean="0"/>
              <a:t>SSE;</a:t>
            </a:r>
            <a:endParaRPr lang="fr-CA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/>
              <a:t>Création du Comité </a:t>
            </a:r>
            <a:r>
              <a:rPr lang="fr-CA" sz="2000" dirty="0">
                <a:latin typeface="Bahnschrift SemiBold Condensed" panose="020B0502040204020203" pitchFamily="34" charset="0"/>
                <a:cs typeface="Calibri Light" panose="020F0302020204030204" pitchFamily="34" charset="0"/>
              </a:rPr>
              <a:t>Environnement en </a:t>
            </a:r>
            <a:r>
              <a:rPr lang="fr-CA" sz="2000" dirty="0" smtClean="0">
                <a:latin typeface="Bahnschrift SemiBold Condensed" panose="020B0502040204020203" pitchFamily="34" charset="0"/>
                <a:cs typeface="Calibri Light" panose="020F0302020204030204" pitchFamily="34" charset="0"/>
              </a:rPr>
              <a:t>santé</a:t>
            </a:r>
            <a:r>
              <a:rPr lang="fr-CA" sz="2000" dirty="0"/>
              <a:t>;</a:t>
            </a:r>
            <a:r>
              <a:rPr lang="fr-CA" sz="2000" dirty="0" smtClean="0"/>
              <a:t> </a:t>
            </a:r>
            <a:endParaRPr lang="fr-CA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/>
              <a:t>État de situation des 4 anciens </a:t>
            </a:r>
            <a:r>
              <a:rPr lang="fr-CA" sz="2000" dirty="0" smtClean="0"/>
              <a:t>établissements;</a:t>
            </a:r>
            <a:endParaRPr lang="fr-CA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 smtClean="0"/>
              <a:t>2017:Rédaction </a:t>
            </a:r>
            <a:r>
              <a:rPr lang="fr-CA" sz="2000" dirty="0"/>
              <a:t>de la 1</a:t>
            </a:r>
            <a:r>
              <a:rPr lang="fr-CA" sz="2000" baseline="30000" dirty="0"/>
              <a:t>ère</a:t>
            </a:r>
            <a:r>
              <a:rPr lang="fr-CA" sz="2000" dirty="0"/>
              <a:t> version de politique de santé </a:t>
            </a:r>
          </a:p>
          <a:p>
            <a:pPr marL="457200" lvl="1" indent="0">
              <a:buNone/>
            </a:pPr>
            <a:r>
              <a:rPr lang="fr-CA" sz="2000" dirty="0">
                <a:solidFill>
                  <a:schemeClr val="tx2"/>
                </a:solidFill>
              </a:rPr>
              <a:t>environnementale et de développement durable </a:t>
            </a:r>
            <a:r>
              <a:rPr lang="fr-CA" sz="1400" dirty="0">
                <a:solidFill>
                  <a:schemeClr val="tx2"/>
                </a:solidFill>
              </a:rPr>
              <a:t>(révisée 2022</a:t>
            </a:r>
            <a:r>
              <a:rPr lang="fr-CA" sz="1400" dirty="0" smtClean="0">
                <a:solidFill>
                  <a:schemeClr val="tx2"/>
                </a:solidFill>
              </a:rPr>
              <a:t>);</a:t>
            </a:r>
            <a:endParaRPr lang="fr-CA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/>
              <a:t>Publication de deux rapports d’activités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/>
              <a:t>Déploiement de deux plans d’action triennaux</a:t>
            </a:r>
          </a:p>
        </p:txBody>
      </p:sp>
      <p:pic>
        <p:nvPicPr>
          <p:cNvPr id="4" name="Espace réservé du contenu 2">
            <a:extLst>
              <a:ext uri="{FF2B5EF4-FFF2-40B4-BE49-F238E27FC236}">
                <a16:creationId xmlns:a16="http://schemas.microsoft.com/office/drawing/2014/main" id="{582A0D4A-AB0C-274E-9B2A-2C6B53680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84" y="1347614"/>
            <a:ext cx="1532824" cy="198000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152" y="3156595"/>
            <a:ext cx="2520280" cy="16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Nos 3 axes prioritaires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37878"/>
            <a:ext cx="8568951" cy="3440106"/>
          </a:xfrm>
        </p:spPr>
        <p:txBody>
          <a:bodyPr>
            <a:normAutofit fontScale="70000" lnSpcReduction="20000"/>
          </a:bodyPr>
          <a:lstStyle/>
          <a:p>
            <a:r>
              <a:rPr lang="fr-CA" sz="2800" dirty="0">
                <a:latin typeface="Britannic Bold" panose="020B0903060703020204" pitchFamily="34" charset="0"/>
              </a:rPr>
              <a:t>Environnement</a:t>
            </a:r>
            <a:r>
              <a:rPr lang="fr-CA" dirty="0"/>
              <a:t>: Matières détournées de l’enfouissement</a:t>
            </a:r>
          </a:p>
          <a:p>
            <a:r>
              <a:rPr lang="fr-CA" dirty="0"/>
              <a:t>                                  +</a:t>
            </a:r>
          </a:p>
          <a:p>
            <a:endParaRPr lang="fr-CA" sz="3800" dirty="0">
              <a:latin typeface="Britannic Bold" panose="020B0903060703020204" pitchFamily="34" charset="0"/>
            </a:endParaRPr>
          </a:p>
          <a:p>
            <a:r>
              <a:rPr lang="fr-CA" sz="4300" dirty="0">
                <a:latin typeface="Britannic Bold" panose="020B0903060703020204" pitchFamily="34" charset="0"/>
              </a:rPr>
              <a:t>Économie</a:t>
            </a:r>
            <a:r>
              <a:rPr lang="fr-CA" dirty="0"/>
              <a:t>: Circulaire, locale, </a:t>
            </a:r>
            <a:r>
              <a:rPr lang="fr-CA" dirty="0" smtClean="0"/>
              <a:t>traçabilité des matières. </a:t>
            </a:r>
            <a:r>
              <a:rPr lang="fr-CA" dirty="0"/>
              <a:t>Partenariat avec les entreprises qui valorisent nos matières</a:t>
            </a:r>
          </a:p>
          <a:p>
            <a:r>
              <a:rPr lang="fr-CA" dirty="0"/>
              <a:t>                                 </a:t>
            </a:r>
            <a:r>
              <a:rPr lang="fr-CA" sz="5200" b="1" dirty="0"/>
              <a:t>+</a:t>
            </a:r>
            <a:r>
              <a:rPr lang="fr-CA" dirty="0"/>
              <a:t> </a:t>
            </a:r>
          </a:p>
          <a:p>
            <a:r>
              <a:rPr lang="fr-CA" sz="7100" dirty="0">
                <a:latin typeface="Britannic Bold" panose="020B0903060703020204" pitchFamily="34" charset="0"/>
              </a:rPr>
              <a:t>Santé</a:t>
            </a:r>
            <a:r>
              <a:rPr lang="fr-CA" dirty="0"/>
              <a:t>: Approche populationnelle, insertion </a:t>
            </a:r>
            <a:r>
              <a:rPr lang="fr-CA" dirty="0" smtClean="0"/>
              <a:t>socio-professionnelle</a:t>
            </a:r>
            <a:endParaRPr lang="fr-CA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270940" y="1707654"/>
            <a:ext cx="0" cy="43204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1251923" y="3003798"/>
            <a:ext cx="11308" cy="72008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4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Quelques retombées </a:t>
            </a:r>
            <a:br>
              <a:rPr lang="fr-CA" dirty="0"/>
            </a:br>
            <a:r>
              <a:rPr lang="fr-CA" sz="3100" dirty="0"/>
              <a:t>selon rapport d’activités 2018-2020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79512" y="1237878"/>
            <a:ext cx="8496945" cy="344010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/>
              <a:t>729 tonnes de papier déchiqueté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/>
              <a:t>170 557 portions de nourriture données à des personnes </a:t>
            </a:r>
          </a:p>
          <a:p>
            <a:pPr marL="457200" lvl="1" indent="0">
              <a:buNone/>
            </a:pPr>
            <a:r>
              <a:rPr lang="fr-CA" sz="2000" dirty="0">
                <a:solidFill>
                  <a:schemeClr val="tx2"/>
                </a:solidFill>
              </a:rPr>
              <a:t>dans le besoin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/>
              <a:t>10 841 lampes au mercure récupérées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/>
              <a:t>223 890 kg de métaux vendus aux récupérateurs</a:t>
            </a:r>
            <a:endParaRPr lang="fr-CA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/>
              <a:t>12 934 kg de matelas détournés de l’enfouissement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000" dirty="0"/>
              <a:t>Redevances diverses de 36 000$ en 2021-2022 (papier, carton, métaux), en forte croissance depuis la mise en ballots à </a:t>
            </a:r>
            <a:r>
              <a:rPr lang="fr-CA" sz="2000" dirty="0" smtClean="0"/>
              <a:t>HPB grâce à notre nouvel </a:t>
            </a:r>
            <a:r>
              <a:rPr lang="fr-CA" sz="2000" dirty="0" err="1" smtClean="0"/>
              <a:t>Écopack</a:t>
            </a:r>
            <a:r>
              <a:rPr lang="fr-CA" sz="2000" dirty="0" smtClean="0"/>
              <a:t> (conteneur maritime pour mise en ballots et entreposage). </a:t>
            </a:r>
            <a:endParaRPr lang="fr-CA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sz="1600" dirty="0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A25BF851-9760-E847-B567-E2C891259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" b="-1"/>
          <a:stretch/>
        </p:blipFill>
        <p:spPr>
          <a:xfrm>
            <a:off x="6732240" y="1237878"/>
            <a:ext cx="2232248" cy="20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6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Clientèles visées pour nos 3 RLS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2600" dirty="0"/>
              <a:t>SIM-SIV-PEP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2600" dirty="0"/>
              <a:t>Outil et levier de Réadaptation/ Mobilisation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2600" dirty="0"/>
              <a:t>Adapté aux capacités de chacun avec des attendus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2600" dirty="0"/>
              <a:t>Plateau à l’intérieur de l’établissement de soins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2600" dirty="0"/>
              <a:t>Reconnaissance des forces et intégration dans un milieu normalisant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2600" dirty="0"/>
              <a:t>Transfert des </a:t>
            </a:r>
            <a:r>
              <a:rPr lang="fr-CA" sz="2600" dirty="0" smtClean="0"/>
              <a:t>acquis vers d’autres milieux de travail</a:t>
            </a:r>
            <a:endParaRPr lang="fr-CA" sz="26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4192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Intégration des Pairs –Aidants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3800" dirty="0" smtClean="0"/>
              <a:t>2017-RLS PB</a:t>
            </a:r>
            <a:r>
              <a:rPr lang="fr-CA" sz="3800" dirty="0"/>
              <a:t> : Équipe Suivi Intensif et relais Support pour SIV et PEP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3800" dirty="0"/>
              <a:t>Rôle du Pair-Aidant : Expérience de la maladie/Travail de Sensibilisation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3800" dirty="0"/>
              <a:t>Espoir pour les Familles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3800" dirty="0"/>
              <a:t>Mieux comprendre l’impact du </a:t>
            </a:r>
            <a:r>
              <a:rPr lang="fr-CA" sz="3800" dirty="0" smtClean="0"/>
              <a:t>diagnostic </a:t>
            </a:r>
            <a:r>
              <a:rPr lang="fr-CA" sz="3800" dirty="0"/>
              <a:t>et du </a:t>
            </a:r>
            <a:r>
              <a:rPr lang="fr-CA" sz="3800" dirty="0" smtClean="0"/>
              <a:t>traitement et des effets secondaires</a:t>
            </a:r>
            <a:endParaRPr lang="fr-CA" sz="3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3800" dirty="0"/>
              <a:t>Soutien dans l’intégration des nouveaux participants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CA" sz="3800" dirty="0"/>
              <a:t>2022 : 4 Pairs-Aidants : 2 en SIM ( SIV et </a:t>
            </a:r>
            <a:r>
              <a:rPr lang="fr-CA" sz="3800" dirty="0" smtClean="0"/>
              <a:t>PEP </a:t>
            </a:r>
            <a:r>
              <a:rPr lang="fr-CA" sz="3800" dirty="0"/>
              <a:t>support)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3800" dirty="0"/>
              <a:t>1 Superviseur Plateau PB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3800" dirty="0"/>
              <a:t>1 Superviseur Plateau 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3800" dirty="0"/>
              <a:t>1 Pour 2 Ateliers / </a:t>
            </a:r>
            <a:r>
              <a:rPr lang="fr-CA" sz="3800" dirty="0" smtClean="0"/>
              <a:t>Plateau Sorel</a:t>
            </a:r>
            <a:endParaRPr lang="fr-CA" sz="3800" dirty="0"/>
          </a:p>
          <a:p>
            <a:r>
              <a:rPr lang="fr-CA" dirty="0"/>
              <a:t> 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35393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imageMarque">
  <a:themeElements>
    <a:clrScheme name="imageMarque_CISSS">
      <a:dk1>
        <a:srgbClr val="E72961"/>
      </a:dk1>
      <a:lt1>
        <a:srgbClr val="F2F2F2"/>
      </a:lt1>
      <a:dk2>
        <a:srgbClr val="141342"/>
      </a:dk2>
      <a:lt2>
        <a:srgbClr val="FF9D1C"/>
      </a:lt2>
      <a:accent1>
        <a:srgbClr val="E72961"/>
      </a:accent1>
      <a:accent2>
        <a:srgbClr val="05C3DE"/>
      </a:accent2>
      <a:accent3>
        <a:srgbClr val="FF9D1C"/>
      </a:accent3>
      <a:accent4>
        <a:srgbClr val="141342"/>
      </a:accent4>
      <a:accent5>
        <a:srgbClr val="141342"/>
      </a:accent5>
      <a:accent6>
        <a:srgbClr val="141342"/>
      </a:accent6>
      <a:hlink>
        <a:srgbClr val="F2F2F2"/>
      </a:hlink>
      <a:folHlink>
        <a:srgbClr val="141342"/>
      </a:folHlink>
    </a:clrScheme>
    <a:fontScheme name="Chaloult">
      <a:majorFont>
        <a:latin typeface="Chaloult_Cond_Demi_Gras"/>
        <a:ea typeface=""/>
        <a:cs typeface=""/>
      </a:majorFont>
      <a:minorFont>
        <a:latin typeface="Chaloult_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897</Words>
  <Application>Microsoft Office PowerPoint</Application>
  <PresentationFormat>Affichage à l'écran (16:9)</PresentationFormat>
  <Paragraphs>117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Bahnschrift SemiBold Condensed</vt:lpstr>
      <vt:lpstr>Britannic Bold</vt:lpstr>
      <vt:lpstr>Calibri</vt:lpstr>
      <vt:lpstr>Calibri Light</vt:lpstr>
      <vt:lpstr>Chaloult_Cond</vt:lpstr>
      <vt:lpstr>Chaloult_Demi_Gras</vt:lpstr>
      <vt:lpstr>Wingdings</vt:lpstr>
      <vt:lpstr>imageMarque</vt:lpstr>
      <vt:lpstr>Colloque SSE 16 juin 2022  Les piliers d’une démarche de santé environnementale gagnante  Maxine David, Directrice, Initium Eric Devost, Coordonnateur des services, Espace carrière Marie-Françoise Fayolle, Coordonnatrice SIM-SIV et PEP, Direction santé mentale et dépendance   France Le Blond, Directrice adjointe des services techniques – volet hôtellerie </vt:lpstr>
      <vt:lpstr>PLAN DE PRÉSENTATION</vt:lpstr>
      <vt:lpstr>Historique</vt:lpstr>
      <vt:lpstr>Un riche partenariat</vt:lpstr>
      <vt:lpstr>Démarche de santé environnementale </vt:lpstr>
      <vt:lpstr>Nos 3 axes prioritaires </vt:lpstr>
      <vt:lpstr>Quelques retombées  selon rapport d’activités 2018-2020</vt:lpstr>
      <vt:lpstr>Clientèles visées pour nos 3 RLS </vt:lpstr>
      <vt:lpstr>Intégration des Pairs –Aidants</vt:lpstr>
      <vt:lpstr>Le plateau de l’Hôpital Hôtel-Dieu de Sorel: une belle transition </vt:lpstr>
      <vt:lpstr>Le plateau de l’Hôpital Pierre-Boucher: un modèle reconnu </vt:lpstr>
      <vt:lpstr>Un projet en développement continu</vt:lpstr>
      <vt:lpstr>Le plateau de l’Hôpital Honoré-Mercier: le dernier-né </vt:lpstr>
      <vt:lpstr>Le plateau de l’Hôpital Honoré-Mercier: le dernier-né (suite)</vt:lpstr>
      <vt:lpstr>Nos facteurs de succès</vt:lpstr>
      <vt:lpstr>« Il faut tout un village pour élever un enfant » Proverbe africain </vt:lpstr>
      <vt:lpstr>Présentation PowerPoint</vt:lpstr>
    </vt:vector>
  </TitlesOfParts>
  <Company>Centre Jeunesse Monteregie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difficulte et sol</dc:title>
  <dc:creator>Anne Turbide</dc:creator>
  <cp:lastModifiedBy>Le Blond, France</cp:lastModifiedBy>
  <cp:revision>312</cp:revision>
  <cp:lastPrinted>2022-06-14T20:28:22Z</cp:lastPrinted>
  <dcterms:created xsi:type="dcterms:W3CDTF">2016-02-08T22:49:36Z</dcterms:created>
  <dcterms:modified xsi:type="dcterms:W3CDTF">2022-06-14T20:29:41Z</dcterms:modified>
</cp:coreProperties>
</file>